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86" r:id="rId2"/>
    <p:sldId id="303" r:id="rId3"/>
    <p:sldId id="417" r:id="rId4"/>
    <p:sldId id="373" r:id="rId5"/>
    <p:sldId id="390" r:id="rId6"/>
    <p:sldId id="416" r:id="rId7"/>
    <p:sldId id="424" r:id="rId8"/>
    <p:sldId id="469" r:id="rId9"/>
    <p:sldId id="453" r:id="rId10"/>
    <p:sldId id="470" r:id="rId11"/>
    <p:sldId id="413" r:id="rId12"/>
    <p:sldId id="418" r:id="rId13"/>
    <p:sldId id="486" r:id="rId14"/>
    <p:sldId id="425" r:id="rId15"/>
    <p:sldId id="426" r:id="rId16"/>
    <p:sldId id="455" r:id="rId17"/>
    <p:sldId id="475" r:id="rId18"/>
    <p:sldId id="491" r:id="rId19"/>
    <p:sldId id="428" r:id="rId20"/>
    <p:sldId id="429" r:id="rId21"/>
    <p:sldId id="431" r:id="rId22"/>
    <p:sldId id="438" r:id="rId23"/>
    <p:sldId id="459" r:id="rId24"/>
    <p:sldId id="493" r:id="rId25"/>
    <p:sldId id="476" r:id="rId26"/>
    <p:sldId id="430" r:id="rId27"/>
    <p:sldId id="427" r:id="rId28"/>
    <p:sldId id="436" r:id="rId29"/>
    <p:sldId id="457" r:id="rId30"/>
    <p:sldId id="392" r:id="rId31"/>
    <p:sldId id="439" r:id="rId32"/>
    <p:sldId id="372" r:id="rId33"/>
    <p:sldId id="471" r:id="rId34"/>
    <p:sldId id="383" r:id="rId35"/>
    <p:sldId id="468" r:id="rId36"/>
    <p:sldId id="473" r:id="rId37"/>
    <p:sldId id="490" r:id="rId38"/>
    <p:sldId id="396" r:id="rId39"/>
    <p:sldId id="394" r:id="rId40"/>
    <p:sldId id="395" r:id="rId41"/>
    <p:sldId id="462" r:id="rId42"/>
    <p:sldId id="461" r:id="rId43"/>
    <p:sldId id="445" r:id="rId44"/>
    <p:sldId id="441" r:id="rId45"/>
    <p:sldId id="446" r:id="rId46"/>
    <p:sldId id="447" r:id="rId47"/>
    <p:sldId id="448" r:id="rId48"/>
    <p:sldId id="463" r:id="rId49"/>
    <p:sldId id="449" r:id="rId50"/>
    <p:sldId id="450" r:id="rId51"/>
    <p:sldId id="458" r:id="rId52"/>
    <p:sldId id="452" r:id="rId53"/>
    <p:sldId id="485" r:id="rId54"/>
    <p:sldId id="451" r:id="rId55"/>
    <p:sldId id="464" r:id="rId56"/>
    <p:sldId id="410" r:id="rId57"/>
    <p:sldId id="484" r:id="rId58"/>
    <p:sldId id="487" r:id="rId59"/>
    <p:sldId id="479" r:id="rId60"/>
    <p:sldId id="481" r:id="rId61"/>
    <p:sldId id="480" r:id="rId62"/>
    <p:sldId id="419" r:id="rId63"/>
    <p:sldId id="440" r:id="rId64"/>
    <p:sldId id="437" r:id="rId65"/>
    <p:sldId id="382" r:id="rId66"/>
    <p:sldId id="400" r:id="rId67"/>
    <p:sldId id="466" r:id="rId68"/>
    <p:sldId id="443" r:id="rId69"/>
    <p:sldId id="483" r:id="rId70"/>
    <p:sldId id="474" r:id="rId71"/>
    <p:sldId id="488" r:id="rId72"/>
    <p:sldId id="489" r:id="rId73"/>
    <p:sldId id="467" r:id="rId74"/>
    <p:sldId id="465" r:id="rId75"/>
  </p:sldIdLst>
  <p:sldSz cx="9144000" cy="6858000" type="screen4x3"/>
  <p:notesSz cx="7099300" cy="10234613"/>
  <p:embeddedFontLst>
    <p:embeddedFont>
      <p:font typeface="Brandon Text Regular" panose="020B0503020203060203" pitchFamily="34" charset="0"/>
      <p:regular r:id="rId78"/>
      <p:italic r:id="rId79"/>
    </p:embeddedFon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Cambria Math" panose="02040503050406030204" pitchFamily="18" charset="0"/>
      <p:regular r:id="rId84"/>
    </p:embeddedFont>
    <p:embeddedFont>
      <p:font typeface="Comic Sans MS" panose="030F0702030302020204" pitchFamily="66" charset="0"/>
      <p:regular r:id="rId85"/>
      <p:bold r:id="rId86"/>
      <p:italic r:id="rId87"/>
      <p:boldItalic r:id="rId88"/>
    </p:embeddedFont>
    <p:embeddedFont>
      <p:font typeface="DejaVu Sans" panose="020B0604020202020204" charset="0"/>
      <p:regular r:id="rId89"/>
      <p:bold r:id="rId90"/>
      <p:italic r:id="rId91"/>
      <p:boldItalic r:id="rId92"/>
    </p:embeddedFont>
    <p:embeddedFont>
      <p:font typeface="Wingdings 3" panose="05040102010807070707" pitchFamily="18" charset="2"/>
      <p:regular r:id="rId93"/>
    </p:embeddedFont>
  </p:embeddedFont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phael" initials="R" lastIdx="1" clrIdx="0">
    <p:extLst>
      <p:ext uri="{19B8F6BF-5375-455C-9EA6-DF929625EA0E}">
        <p15:presenceInfo xmlns:p15="http://schemas.microsoft.com/office/powerpoint/2012/main" userId="Rapha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7C0B62"/>
    <a:srgbClr val="FFFFFF"/>
    <a:srgbClr val="66FF66"/>
    <a:srgbClr val="3A8886"/>
    <a:srgbClr val="CF5C3D"/>
    <a:srgbClr val="B7B30B"/>
    <a:srgbClr val="E7C707"/>
    <a:srgbClr val="F65616"/>
    <a:srgbClr val="DF9B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75" autoAdjust="0"/>
    <p:restoredTop sz="96794" autoAdjust="0"/>
  </p:normalViewPr>
  <p:slideViewPr>
    <p:cSldViewPr snapToGrid="0">
      <p:cViewPr varScale="1">
        <p:scale>
          <a:sx n="86" d="100"/>
          <a:sy n="86" d="100"/>
        </p:scale>
        <p:origin x="1190" y="5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1764"/>
    </p:cViewPr>
  </p:sorterViewPr>
  <p:notesViewPr>
    <p:cSldViewPr snapToGrid="0">
      <p:cViewPr varScale="1">
        <p:scale>
          <a:sx n="57" d="100"/>
          <a:sy n="57" d="100"/>
        </p:scale>
        <p:origin x="-3414" y="-102"/>
      </p:cViewPr>
      <p:guideLst>
        <p:guide orient="horz" pos="3223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5" Type="http://schemas.openxmlformats.org/officeDocument/2006/relationships/slide" Target="slides/slide4.xml"/><Relationship Id="rId90" Type="http://schemas.openxmlformats.org/officeDocument/2006/relationships/font" Target="fonts/font13.fntdata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font" Target="fonts/font14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0.fntdata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6.fntdata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D34F311-2FE8-4B63-8562-CA47B50E49CD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Calibri" panose="020F0502020204030204" pitchFamily="34" charset="0"/>
              </a:defRPr>
            </a:lvl1pPr>
          </a:lstStyle>
          <a:p>
            <a:fld id="{C9835E0E-C4F9-4E3C-BCCA-DABBE576BBF1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A41C2CB-CF50-4C26-BF47-A0C5FF63F5E5}" type="datetimeFigureOut">
              <a:rPr lang="fr-FR"/>
              <a:pPr>
                <a:defRPr/>
              </a:pPr>
              <a:t>19/01/2021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Calibri" panose="020F0502020204030204" pitchFamily="34" charset="0"/>
              </a:defRPr>
            </a:lvl1pPr>
          </a:lstStyle>
          <a:p>
            <a:fld id="{9265D599-6F65-40C0-80CD-8C0A714E9C53}" type="slidenum">
              <a:rPr lang="fr-FR" altLang="en-US"/>
              <a:pPr/>
              <a:t>‹N°›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fr-FR" dirty="0" err="1"/>
              <a:t>Labo</a:t>
            </a:r>
            <a:r>
              <a:rPr lang="en-US" altLang="fr-FR" dirty="0"/>
              <a:t> au </a:t>
            </a:r>
            <a:r>
              <a:rPr lang="en-US" altLang="fr-FR" dirty="0" err="1"/>
              <a:t>même</a:t>
            </a:r>
            <a:r>
              <a:rPr lang="en-US" altLang="fr-FR" dirty="0"/>
              <a:t> </a:t>
            </a:r>
            <a:r>
              <a:rPr lang="en-US" altLang="fr-FR" dirty="0" err="1"/>
              <a:t>niveau</a:t>
            </a:r>
            <a:r>
              <a:rPr lang="en-US" altLang="fr-FR" dirty="0"/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Numérique à place d’EF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16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48246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21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28152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22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55385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23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718219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27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245716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Permuter, on doit, on</a:t>
            </a:r>
            <a:r>
              <a:rPr lang="fr-FR" baseline="0" dirty="0"/>
              <a:t> peut, </a:t>
            </a:r>
            <a:r>
              <a:rPr lang="fr-FR" baseline="0" dirty="0" err="1"/>
              <a:t>ons’autorise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28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257679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Donner la contribution  de la section suivante à cet endroit.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29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58379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32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30156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33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627411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34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9492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fr-FR" dirty="0"/>
              <a:t>Comment faire intro </a:t>
            </a:r>
            <a:r>
              <a:rPr lang="en-US" altLang="fr-FR" dirty="0" err="1"/>
              <a:t>formelle</a:t>
            </a:r>
            <a:r>
              <a:rPr lang="en-US" altLang="fr-FR" dirty="0"/>
              <a:t> ?</a:t>
            </a:r>
          </a:p>
          <a:p>
            <a:r>
              <a:rPr lang="en-US" altLang="fr-FR" dirty="0" err="1">
                <a:latin typeface="DejaVu Sans" panose="020B0603030804020204" pitchFamily="34" charset="0"/>
                <a:cs typeface="DejaVu Sans" panose="020B0603030804020204" pitchFamily="34" charset="0"/>
              </a:rPr>
              <a:t>Mr</a:t>
            </a:r>
            <a:r>
              <a:rPr lang="en-US" altLang="fr-FR" dirty="0">
                <a:latin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altLang="fr-FR" dirty="0" err="1">
                <a:latin typeface="DejaVu Sans" panose="020B0603030804020204" pitchFamily="34" charset="0"/>
                <a:cs typeface="DejaVu Sans" panose="020B0603030804020204" pitchFamily="34" charset="0"/>
              </a:rPr>
              <a:t>Président</a:t>
            </a:r>
            <a:r>
              <a:rPr lang="en-US" altLang="fr-FR" dirty="0">
                <a:latin typeface="DejaVu Sans" panose="020B0603030804020204" pitchFamily="34" charset="0"/>
                <a:cs typeface="DejaVu Sans" panose="020B0603030804020204" pitchFamily="34" charset="0"/>
              </a:rPr>
              <a:t>, </a:t>
            </a:r>
            <a:r>
              <a:rPr lang="en-US" altLang="fr-FR" dirty="0" err="1">
                <a:latin typeface="DejaVu Sans" panose="020B0603030804020204" pitchFamily="34" charset="0"/>
                <a:cs typeface="DejaVu Sans" panose="020B0603030804020204" pitchFamily="34" charset="0"/>
              </a:rPr>
              <a:t>Mme</a:t>
            </a:r>
            <a:r>
              <a:rPr lang="en-US" altLang="fr-FR" dirty="0">
                <a:latin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altLang="fr-FR" dirty="0" err="1">
                <a:latin typeface="DejaVu Sans" panose="020B0603030804020204" pitchFamily="34" charset="0"/>
                <a:cs typeface="DejaVu Sans" panose="020B0603030804020204" pitchFamily="34" charset="0"/>
              </a:rPr>
              <a:t>Msr</a:t>
            </a:r>
            <a:r>
              <a:rPr lang="en-US" altLang="fr-FR" dirty="0">
                <a:latin typeface="DejaVu Sans" panose="020B0603030804020204" pitchFamily="34" charset="0"/>
                <a:cs typeface="DejaVu Sans" panose="020B0603030804020204" pitchFamily="34" charset="0"/>
              </a:rPr>
              <a:t> le Jury merci </a:t>
            </a:r>
            <a:r>
              <a:rPr lang="en-US" altLang="fr-FR" dirty="0" err="1">
                <a:latin typeface="DejaVu Sans" panose="020B0603030804020204" pitchFamily="34" charset="0"/>
                <a:cs typeface="DejaVu Sans" panose="020B0603030804020204" pitchFamily="34" charset="0"/>
              </a:rPr>
              <a:t>d’avoir</a:t>
            </a:r>
            <a:r>
              <a:rPr lang="en-US" altLang="fr-FR" dirty="0">
                <a:latin typeface="DejaVu Sans" panose="020B0603030804020204" pitchFamily="34" charset="0"/>
                <a:cs typeface="DejaVu Sans" panose="020B0603030804020204" pitchFamily="34" charset="0"/>
              </a:rPr>
              <a:t> accepter de </a:t>
            </a:r>
            <a:r>
              <a:rPr lang="en-US" altLang="fr-FR" dirty="0" err="1">
                <a:latin typeface="DejaVu Sans" panose="020B0603030804020204" pitchFamily="34" charset="0"/>
                <a:cs typeface="DejaVu Sans" panose="020B0603030804020204" pitchFamily="34" charset="0"/>
              </a:rPr>
              <a:t>siéger</a:t>
            </a:r>
            <a:r>
              <a:rPr lang="en-US" altLang="fr-FR" dirty="0">
                <a:latin typeface="DejaVu Sans" panose="020B0603030804020204" pitchFamily="34" charset="0"/>
                <a:cs typeface="DejaVu Sans" panose="020B0603030804020204" pitchFamily="34" charset="0"/>
              </a:rPr>
              <a:t> à mon jury. Je </a:t>
            </a:r>
            <a:r>
              <a:rPr lang="en-US" altLang="fr-FR" dirty="0" err="1">
                <a:latin typeface="DejaVu Sans" panose="020B0603030804020204" pitchFamily="34" charset="0"/>
                <a:cs typeface="DejaVu Sans" panose="020B0603030804020204" pitchFamily="34" charset="0"/>
              </a:rPr>
              <a:t>vais</a:t>
            </a:r>
            <a:r>
              <a:rPr lang="en-US" altLang="fr-FR" dirty="0">
                <a:latin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altLang="fr-FR" dirty="0" err="1">
                <a:latin typeface="DejaVu Sans" panose="020B0603030804020204" pitchFamily="34" charset="0"/>
                <a:cs typeface="DejaVu Sans" panose="020B0603030804020204" pitchFamily="34" charset="0"/>
              </a:rPr>
              <a:t>vous</a:t>
            </a:r>
            <a:r>
              <a:rPr lang="en-US" altLang="fr-FR" dirty="0">
                <a:latin typeface="DejaVu Sans" panose="020B0603030804020204" pitchFamily="34" charset="0"/>
                <a:cs typeface="DejaVu Sans" panose="020B0603030804020204" pitchFamily="34" charset="0"/>
              </a:rPr>
              <a:t> presenter </a:t>
            </a:r>
            <a:r>
              <a:rPr lang="en-US" altLang="fr-FR" dirty="0" err="1">
                <a:latin typeface="DejaVu Sans" panose="020B0603030804020204" pitchFamily="34" charset="0"/>
                <a:cs typeface="DejaVu Sans" panose="020B0603030804020204" pitchFamily="34" charset="0"/>
              </a:rPr>
              <a:t>mes</a:t>
            </a:r>
            <a:r>
              <a:rPr lang="en-US" altLang="fr-FR" dirty="0">
                <a:latin typeface="DejaVu Sans" panose="020B0603030804020204" pitchFamily="34" charset="0"/>
                <a:cs typeface="DejaVu Sans" panose="020B0603030804020204" pitchFamily="34" charset="0"/>
              </a:rPr>
              <a:t> travaux de these CIFRE.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Traduction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35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906065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Traduction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36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3883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Traduction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37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57323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38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40653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40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278023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41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60421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42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500875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46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58756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 slide en plus 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47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073573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 slide en plus 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48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8501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travaux se sont principalement déroulés dans l’entreprise.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3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2812963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Rajouter une diapo sur la densité + projection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49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4557385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52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998769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Parler des activités pro : problèmes clients. Vécu de thèse.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54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25137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64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2606926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Traduction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66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2275403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Traduction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67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5999460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Traduction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73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7737150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Traduction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74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375241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5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036294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6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53163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Attention bobinage </a:t>
            </a:r>
            <a:r>
              <a:rPr lang="fr-FR" dirty="0" err="1"/>
              <a:t>diamètrale</a:t>
            </a:r>
            <a:r>
              <a:rPr lang="fr-FR" dirty="0"/>
              <a:t> -&gt; Remplacer par concentrique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7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971046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Attention bobinage </a:t>
            </a:r>
            <a:r>
              <a:rPr lang="fr-FR" dirty="0" err="1"/>
              <a:t>diamètrale</a:t>
            </a:r>
            <a:r>
              <a:rPr lang="fr-FR" dirty="0"/>
              <a:t> -&gt; Remplacer par concentrique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8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91425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11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45595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D599-6F65-40C0-80CD-8C0A714E9C53}" type="slidenum">
              <a:rPr lang="fr-FR" altLang="en-US" smtClean="0"/>
              <a:pPr/>
              <a:t>12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02012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PPT 1è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élanie\Documents\documents\Documents\L2EP\bandeau-5-équip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381125"/>
            <a:ext cx="6011863" cy="247650"/>
          </a:xfrm>
          <a:prstGeom prst="rect">
            <a:avLst/>
          </a:prstGeom>
          <a:solidFill>
            <a:srgbClr val="85898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156325" y="1381125"/>
            <a:ext cx="3019425" cy="247650"/>
          </a:xfrm>
          <a:prstGeom prst="rect">
            <a:avLst/>
          </a:prstGeom>
          <a:solidFill>
            <a:srgbClr val="F07E1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33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2F35D34-B818-41CF-AFAA-55AF553FC701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938427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0692683-DCC0-4A57-84D2-3EF79DA5C96B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70525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7FB972C-224C-4CD4-A9A6-70196D3B4409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451367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ésentation con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04025" y="765175"/>
            <a:ext cx="2376488" cy="439738"/>
          </a:xfrm>
          <a:prstGeom prst="rect">
            <a:avLst/>
          </a:prstGeom>
          <a:solidFill>
            <a:srgbClr val="F07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419350" y="147638"/>
            <a:ext cx="6732588" cy="522287"/>
          </a:xfrm>
          <a:prstGeom prst="rect">
            <a:avLst/>
          </a:prstGeom>
          <a:solidFill>
            <a:srgbClr val="858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-28575" y="5084763"/>
            <a:ext cx="236538" cy="590550"/>
          </a:xfrm>
          <a:prstGeom prst="rect">
            <a:avLst/>
          </a:prstGeom>
          <a:solidFill>
            <a:srgbClr val="F57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0"/>
          </p:nvPr>
        </p:nvSpPr>
        <p:spPr>
          <a:xfrm>
            <a:off x="-28575" y="2204864"/>
            <a:ext cx="9180513" cy="3598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1" name="Espace réservé du texte 27"/>
          <p:cNvSpPr>
            <a:spLocks noGrp="1"/>
          </p:cNvSpPr>
          <p:nvPr>
            <p:ph type="body" sz="quarter" idx="11"/>
          </p:nvPr>
        </p:nvSpPr>
        <p:spPr>
          <a:xfrm>
            <a:off x="0" y="3429174"/>
            <a:ext cx="9144000" cy="3598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 b="1" baseline="0">
                <a:solidFill>
                  <a:srgbClr val="85898F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2" name="Espace réservé du texte 27"/>
          <p:cNvSpPr>
            <a:spLocks noGrp="1"/>
          </p:cNvSpPr>
          <p:nvPr>
            <p:ph type="body" sz="quarter" idx="12"/>
          </p:nvPr>
        </p:nvSpPr>
        <p:spPr>
          <a:xfrm>
            <a:off x="251520" y="5229200"/>
            <a:ext cx="2979440" cy="2228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baseline="0">
                <a:solidFill>
                  <a:schemeClr val="tx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4" name="Espace réservé du texte 27"/>
          <p:cNvSpPr>
            <a:spLocks noGrp="1"/>
          </p:cNvSpPr>
          <p:nvPr>
            <p:ph type="body" sz="quarter" idx="13"/>
          </p:nvPr>
        </p:nvSpPr>
        <p:spPr>
          <a:xfrm>
            <a:off x="5334049" y="228848"/>
            <a:ext cx="3796234" cy="35986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b="1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du texte 27"/>
          <p:cNvSpPr>
            <a:spLocks noGrp="1"/>
          </p:cNvSpPr>
          <p:nvPr>
            <p:ph type="body" sz="quarter" idx="14"/>
          </p:nvPr>
        </p:nvSpPr>
        <p:spPr>
          <a:xfrm>
            <a:off x="7472632" y="804640"/>
            <a:ext cx="1656184" cy="35986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b="0">
                <a:solidFill>
                  <a:schemeClr val="tx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19508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260350"/>
            <a:ext cx="6948488" cy="431800"/>
          </a:xfrm>
          <a:prstGeom prst="rect">
            <a:avLst/>
          </a:prstGeom>
          <a:solidFill>
            <a:srgbClr val="85898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7262813" y="260350"/>
            <a:ext cx="1881187" cy="431800"/>
          </a:xfrm>
          <a:prstGeom prst="rect">
            <a:avLst/>
          </a:prstGeom>
          <a:solidFill>
            <a:srgbClr val="F57B1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Espace réservé du numéro de diapositive 5"/>
          <p:cNvSpPr txBox="1">
            <a:spLocks/>
          </p:cNvSpPr>
          <p:nvPr/>
        </p:nvSpPr>
        <p:spPr>
          <a:xfrm>
            <a:off x="8378825" y="284163"/>
            <a:ext cx="73025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36546FF-886A-4505-A039-72ACB16D650B}" type="slidenum">
              <a:rPr lang="fr-FR" altLang="en-US" b="1">
                <a:latin typeface="Calibri" panose="020F0502020204030204" pitchFamily="34" charset="0"/>
              </a:rPr>
              <a:pPr eaLnBrk="1" hangingPunct="1"/>
              <a:t>‹N°›</a:t>
            </a:fld>
            <a:endParaRPr lang="fr-FR" altLang="en-US" b="1">
              <a:latin typeface="Calibri" panose="020F0502020204030204" pitchFamily="34" charset="0"/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5496" y="274638"/>
            <a:ext cx="6120680" cy="417512"/>
          </a:xfrm>
          <a:prstGeom prst="rect">
            <a:avLst/>
          </a:prstGeom>
        </p:spPr>
        <p:txBody>
          <a:bodyPr/>
          <a:lstStyle>
            <a:lvl1pPr algn="l">
              <a:defRPr sz="2200" b="1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182170" y="1052736"/>
            <a:ext cx="8561779" cy="4319587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200" b="1">
                <a:solidFill>
                  <a:srgbClr val="F07E1C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  <a:lvl2pPr>
              <a:defRPr sz="1800" b="1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2pPr>
            <a:lvl3pPr>
              <a:defRPr sz="180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3pPr>
            <a:lvl4pPr>
              <a:defRPr sz="160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4pPr>
            <a:lvl5pPr>
              <a:defRPr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4085294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pour votre atten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3175" y="2133600"/>
            <a:ext cx="9140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400" b="1" dirty="0">
                <a:solidFill>
                  <a:srgbClr val="85898F"/>
                </a:solidFill>
                <a:latin typeface="DejaVu Sans" pitchFamily="34" charset="0"/>
                <a:cs typeface="DejaVu Sans" pitchFamily="34" charset="0"/>
              </a:rPr>
              <a:t>Merci pour votre attention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175" y="260350"/>
            <a:ext cx="6948488" cy="431800"/>
          </a:xfrm>
          <a:prstGeom prst="rect">
            <a:avLst/>
          </a:prstGeom>
          <a:solidFill>
            <a:srgbClr val="85898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7262813" y="260350"/>
            <a:ext cx="1881187" cy="431800"/>
          </a:xfrm>
          <a:prstGeom prst="rect">
            <a:avLst/>
          </a:prstGeom>
          <a:solidFill>
            <a:srgbClr val="F57B1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92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1E0D5F5-4F4F-488B-85F3-14AE721FF923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213565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BDCCE2-FFD5-48D2-A404-4CD8977B4E22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183176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4F88765-F6BF-483B-94CA-46FB62966AFA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74321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FB4D9AA-DF79-405B-A344-2F623532564E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0509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37DA34D-B7F0-4E48-9E41-5E5B9A139BA5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8180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5.png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0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3.gif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7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0.pn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9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7.png"/><Relationship Id="rId5" Type="http://schemas.openxmlformats.org/officeDocument/2006/relationships/image" Target="../media/image95.png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3.mp4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png"/><Relationship Id="rId4" Type="http://schemas.openxmlformats.org/officeDocument/2006/relationships/image" Target="../media/image126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47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580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59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12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8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618FEC-10E1-4A6C-87E1-B137D8F99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48"/>
          <a:stretch/>
        </p:blipFill>
        <p:spPr>
          <a:xfrm>
            <a:off x="2061990" y="1811125"/>
            <a:ext cx="4744408" cy="11524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A11E25-E682-491E-B60D-3921B00AD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71" y="3408390"/>
            <a:ext cx="1870919" cy="972000"/>
          </a:xfrm>
          <a:prstGeom prst="rect">
            <a:avLst/>
          </a:prstGeom>
        </p:spPr>
      </p:pic>
      <p:pic>
        <p:nvPicPr>
          <p:cNvPr id="6" name="Picture 6" descr="C:\Users\Mélanie Gilmant\Documents\L2EP\Logos\Logo définitif\RVB\logo L2EP.jpg">
            <a:extLst>
              <a:ext uri="{FF2B5EF4-FFF2-40B4-BE49-F238E27FC236}">
                <a16:creationId xmlns:a16="http://schemas.microsoft.com/office/drawing/2014/main" id="{0FD907DC-CBFB-4D65-937D-16D2AA574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325" y="5058633"/>
            <a:ext cx="3966042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A359C7-8C76-4FE0-9B30-087A50970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03" y="4680515"/>
            <a:ext cx="3330945" cy="19082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209B535-CCF1-47B5-9B41-005B1B684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10" y="3318390"/>
            <a:ext cx="2397653" cy="115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ADC459-32E4-4BC7-B3C5-CA5C12AE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E6E11FD-8910-4AF5-8844-414116B1BE0A}"/>
              </a:ext>
            </a:extLst>
          </p:cNvPr>
          <p:cNvSpPr txBox="1"/>
          <p:nvPr/>
        </p:nvSpPr>
        <p:spPr>
          <a:xfrm>
            <a:off x="480060" y="1440180"/>
            <a:ext cx="81838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Identifier des modèles pertinents pour le calculs des forces magnétiques.</a:t>
            </a:r>
          </a:p>
          <a:p>
            <a:endParaRPr lang="fr-FR" sz="2400" dirty="0">
              <a:latin typeface="Brandon Text Regular" panose="020B0503020203060203" pitchFamily="34" charset="0"/>
            </a:endParaRPr>
          </a:p>
          <a:p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« Projection »: Etudier les limites de ces modèles, notamment pour la balance rapidité/précision.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« Réduction du modèle »: Réduire le nombre de simulation en utilisant des excitations normalisées.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endParaRPr lang="fr-FR" sz="2400" dirty="0">
              <a:latin typeface="Brandon Text Regular" panose="020B0503020203060203" pitchFamily="34" charset="0"/>
            </a:endParaRPr>
          </a:p>
          <a:p>
            <a:endParaRPr lang="fr-FR" sz="2400" dirty="0">
              <a:latin typeface="Brandon Text Regular" panose="020B0503020203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522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  <a:endParaRPr lang="en-GB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058ED4-6DFF-48C9-BA60-95B546F633FC}"/>
              </a:ext>
            </a:extLst>
          </p:cNvPr>
          <p:cNvSpPr txBox="1"/>
          <p:nvPr/>
        </p:nvSpPr>
        <p:spPr>
          <a:xfrm>
            <a:off x="232608" y="1932730"/>
            <a:ext cx="85445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2400" b="1" dirty="0">
                <a:latin typeface="Brandon Text Regular" panose="020B0503020203060203" pitchFamily="34" charset="0"/>
              </a:rPr>
              <a:t>Etat de l’art sur le calcul des forces magnétiques</a:t>
            </a:r>
          </a:p>
          <a:p>
            <a:pPr marL="342900" indent="-342900">
              <a:buAutoNum type="arabicParenR"/>
            </a:pPr>
            <a:endParaRPr lang="fr-FR" sz="2400" b="1" dirty="0">
              <a:latin typeface="Brandon Text Regular" panose="020B0503020203060203" pitchFamily="34" charset="0"/>
            </a:endParaRPr>
          </a:p>
          <a:p>
            <a:pPr marL="342900" indent="-342900">
              <a:buAutoNum type="arabicParenR"/>
            </a:pPr>
            <a:endParaRPr lang="fr-FR" sz="2400" b="1" dirty="0">
              <a:latin typeface="Brandon Text Regular" panose="020B0503020203060203" pitchFamily="34" charset="0"/>
            </a:endParaRPr>
          </a:p>
          <a:p>
            <a:pPr marL="342900" indent="-342900">
              <a:buAutoNum type="arabicParenR"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Brandon Text Regular" panose="020B0503020203060203" pitchFamily="34" charset="0"/>
              </a:rPr>
              <a:t>Analyse analytique des forces d’entrefer</a:t>
            </a:r>
          </a:p>
          <a:p>
            <a:pPr marL="342900" indent="-342900">
              <a:buAutoNum type="arabicParenR"/>
            </a:pPr>
            <a:endParaRPr lang="fr-FR" sz="2400" b="1" dirty="0">
              <a:solidFill>
                <a:schemeClr val="bg1">
                  <a:lumMod val="50000"/>
                </a:schemeClr>
              </a:solidFill>
              <a:latin typeface="Brandon Text Regular" panose="020B0503020203060203" pitchFamily="34" charset="0"/>
            </a:endParaRPr>
          </a:p>
          <a:p>
            <a:pPr marL="342900" indent="-342900">
              <a:buAutoNum type="arabicParenR"/>
            </a:pPr>
            <a:endParaRPr lang="fr-FR" sz="2400" b="1" dirty="0">
              <a:solidFill>
                <a:schemeClr val="bg1">
                  <a:lumMod val="50000"/>
                </a:schemeClr>
              </a:solidFill>
              <a:latin typeface="Brandon Text Regular" panose="020B0503020203060203" pitchFamily="34" charset="0"/>
            </a:endParaRPr>
          </a:p>
          <a:p>
            <a:pPr marL="342900" indent="-342900">
              <a:buAutoNum type="arabicParenR"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Brandon Text Regular" panose="020B0503020203060203" pitchFamily="34" charset="0"/>
              </a:rPr>
              <a:t>Etude des forces intégrées par dent</a:t>
            </a:r>
          </a:p>
        </p:txBody>
      </p:sp>
    </p:spTree>
    <p:extLst>
      <p:ext uri="{BB962C8B-B14F-4D97-AF65-F5344CB8AC3E}">
        <p14:creationId xmlns:p14="http://schemas.microsoft.com/office/powerpoint/2010/main" val="2698204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Modélisation Electromagnétique</a:t>
            </a:r>
            <a:endParaRPr lang="en-GB" dirty="0"/>
          </a:p>
        </p:txBody>
      </p:sp>
      <p:sp>
        <p:nvSpPr>
          <p:cNvPr id="28" name="Espace réservé du texte 12">
            <a:extLst>
              <a:ext uri="{FF2B5EF4-FFF2-40B4-BE49-F238E27FC236}">
                <a16:creationId xmlns:a16="http://schemas.microsoft.com/office/drawing/2014/main" id="{397078B6-C907-4888-A8EC-39306BAEF092}"/>
              </a:ext>
            </a:extLst>
          </p:cNvPr>
          <p:cNvSpPr txBox="1">
            <a:spLocks/>
          </p:cNvSpPr>
          <p:nvPr/>
        </p:nvSpPr>
        <p:spPr>
          <a:xfrm>
            <a:off x="1489852" y="1686332"/>
            <a:ext cx="5992196" cy="36512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lang="fr-FR" sz="1800" b="1" kern="1200" cap="none" dirty="0" smtClean="0">
                <a:solidFill>
                  <a:schemeClr val="tx1"/>
                </a:solidFill>
                <a:effectLst/>
                <a:latin typeface="Brandon Text Regular" panose="020B0503020203060203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Brandon Text Regular" panose="020B0503020203060203" pitchFamily="34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ysClr val="windowText" lastClr="000000"/>
              </a:buClr>
            </a:pPr>
            <a:r>
              <a:rPr lang="en-US" b="0" dirty="0"/>
              <a:t>1) </a:t>
            </a:r>
            <a:r>
              <a:rPr lang="en-US" b="0" dirty="0" err="1"/>
              <a:t>Résolution</a:t>
            </a:r>
            <a:r>
              <a:rPr lang="en-US" b="0" dirty="0"/>
              <a:t> </a:t>
            </a:r>
            <a:r>
              <a:rPr lang="en-US" b="0" dirty="0" err="1"/>
              <a:t>magnétostatique</a:t>
            </a:r>
            <a:r>
              <a:rPr lang="en-US" b="0" dirty="0"/>
              <a:t> 2D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0E77030-CBEF-404D-8787-42C9E77D249F}"/>
                  </a:ext>
                </a:extLst>
              </p:cNvPr>
              <p:cNvSpPr txBox="1"/>
              <p:nvPr/>
            </p:nvSpPr>
            <p:spPr>
              <a:xfrm>
                <a:off x="1645097" y="2167866"/>
                <a:ext cx="1827873" cy="13551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000" b="0" i="0" baseline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div</m:t>
                      </m:r>
                      <m:d>
                        <m:dPr>
                          <m:ctrlPr>
                            <a:rPr lang="fr-FR" sz="2000" b="0" i="1" baseline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sz="2000" b="0" i="1" baseline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b="0" i="1" baseline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fr-FR" sz="2000" b="0" i="1" baseline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rot</m:t>
                          </m:r>
                        </m:e>
                      </m:acc>
                      <m:d>
                        <m:dPr>
                          <m:ctrlPr>
                            <a:rPr lang="fr-FR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  <m:r>
                        <a:rPr lang="fr-FR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ext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fr-FR" sz="2000" b="0" baseline="0" dirty="0">
                  <a:solidFill>
                    <a:schemeClr val="tx2"/>
                  </a:solidFill>
                  <a:latin typeface="Brandon Text Regular" panose="020B0503020203060203" pitchFamily="34" charset="0"/>
                </a:endParaRPr>
              </a:p>
              <a:p>
                <a:endParaRPr lang="fr-FR" sz="2000" b="0" baseline="0" dirty="0">
                  <a:solidFill>
                    <a:schemeClr val="tx2"/>
                  </a:solidFill>
                  <a:latin typeface="Brandon Text Regular" panose="020B0503020203060203" pitchFamily="34" charset="0"/>
                </a:endParaRPr>
              </a:p>
              <a:p>
                <a:endParaRPr lang="en-GB" sz="2000" baseline="0" dirty="0">
                  <a:solidFill>
                    <a:schemeClr val="tx2"/>
                  </a:solidFill>
                  <a:latin typeface="Brandon Text Regular" panose="020B0503020203060203" pitchFamily="34" charset="0"/>
                </a:endParaRPr>
              </a:p>
            </p:txBody>
          </p:sp>
        </mc:Choice>
        <mc:Fallback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0E77030-CBEF-404D-8787-42C9E77D2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097" y="2167866"/>
                <a:ext cx="1827873" cy="13551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08F004FE-E61A-4C2E-8383-7D1172073036}"/>
                  </a:ext>
                </a:extLst>
              </p:cNvPr>
              <p:cNvSpPr txBox="1"/>
              <p:nvPr/>
            </p:nvSpPr>
            <p:spPr>
              <a:xfrm>
                <a:off x="1872308" y="4349832"/>
                <a:ext cx="1373453" cy="345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fr-FR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fr-FR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 </m:t>
                    </m:r>
                    <m:acc>
                      <m:accPr>
                        <m:chr m:val="⃗"/>
                        <m:ctrlPr>
                          <a:rPr lang="fr-FR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GB" sz="2000" baseline="0" dirty="0">
                    <a:solidFill>
                      <a:schemeClr val="tx2"/>
                    </a:solidFill>
                    <a:latin typeface="Brandon Text Regular" panose="020B050302020306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08F004FE-E61A-4C2E-8383-7D1172073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308" y="4349832"/>
                <a:ext cx="1373453" cy="345159"/>
              </a:xfrm>
              <a:prstGeom prst="rect">
                <a:avLst/>
              </a:prstGeom>
              <a:blipFill>
                <a:blip r:embed="rId4"/>
                <a:stretch>
                  <a:fillRect l="-6222" r="-1333" b="-32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Espace réservé du texte 12">
            <a:extLst>
              <a:ext uri="{FF2B5EF4-FFF2-40B4-BE49-F238E27FC236}">
                <a16:creationId xmlns:a16="http://schemas.microsoft.com/office/drawing/2014/main" id="{1DAD31B7-0DF3-4DEA-A002-7936B78C7822}"/>
              </a:ext>
            </a:extLst>
          </p:cNvPr>
          <p:cNvSpPr txBox="1">
            <a:spLocks/>
          </p:cNvSpPr>
          <p:nvPr/>
        </p:nvSpPr>
        <p:spPr>
          <a:xfrm>
            <a:off x="1469538" y="3774004"/>
            <a:ext cx="5992196" cy="36512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lang="fr-FR" sz="1800" b="1" kern="1200" cap="none" dirty="0" smtClean="0">
                <a:solidFill>
                  <a:schemeClr val="tx1"/>
                </a:solidFill>
                <a:effectLst/>
                <a:latin typeface="Brandon Text Regular" panose="020B0503020203060203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Brandon Text Regular" panose="020B0503020203060203" pitchFamily="34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ysClr val="windowText" lastClr="000000"/>
              </a:buClr>
            </a:pPr>
            <a:r>
              <a:rPr lang="en-US" b="0" dirty="0"/>
              <a:t>2) </a:t>
            </a:r>
            <a:r>
              <a:rPr lang="en-US" b="0" dirty="0" err="1"/>
              <a:t>Comportement</a:t>
            </a:r>
            <a:r>
              <a:rPr lang="en-US" b="0" dirty="0"/>
              <a:t> </a:t>
            </a:r>
            <a:r>
              <a:rPr lang="en-US" b="0" dirty="0" err="1"/>
              <a:t>anhystérétique</a:t>
            </a:r>
            <a:endParaRPr lang="en-US" b="0" dirty="0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1FFA6073-F09B-4F0C-A0E0-E8615024C22A}"/>
              </a:ext>
            </a:extLst>
          </p:cNvPr>
          <p:cNvGrpSpPr/>
          <p:nvPr/>
        </p:nvGrpSpPr>
        <p:grpSpPr>
          <a:xfrm>
            <a:off x="5707838" y="3638176"/>
            <a:ext cx="1768405" cy="1559193"/>
            <a:chOff x="4020207" y="4058708"/>
            <a:chExt cx="3630408" cy="3041952"/>
          </a:xfrm>
        </p:grpSpPr>
        <p:sp>
          <p:nvSpPr>
            <p:cNvPr id="54" name="Forme libre 52">
              <a:extLst>
                <a:ext uri="{FF2B5EF4-FFF2-40B4-BE49-F238E27FC236}">
                  <a16:creationId xmlns:a16="http://schemas.microsoft.com/office/drawing/2014/main" id="{C974903F-4057-49A4-8E84-AA47FABD3129}"/>
                </a:ext>
              </a:extLst>
            </p:cNvPr>
            <p:cNvSpPr/>
            <p:nvPr/>
          </p:nvSpPr>
          <p:spPr>
            <a:xfrm>
              <a:off x="4031782" y="4585356"/>
              <a:ext cx="2696901" cy="1851950"/>
            </a:xfrm>
            <a:custGeom>
              <a:avLst/>
              <a:gdLst>
                <a:gd name="connsiteX0" fmla="*/ 0 w 2696901"/>
                <a:gd name="connsiteY0" fmla="*/ 1851950 h 1851950"/>
                <a:gd name="connsiteX1" fmla="*/ 694481 w 2696901"/>
                <a:gd name="connsiteY1" fmla="*/ 370390 h 1851950"/>
                <a:gd name="connsiteX2" fmla="*/ 2696901 w 2696901"/>
                <a:gd name="connsiteY2" fmla="*/ 0 h 185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6901" h="1851950">
                  <a:moveTo>
                    <a:pt x="0" y="1851950"/>
                  </a:moveTo>
                  <a:cubicBezTo>
                    <a:pt x="122499" y="1265499"/>
                    <a:pt x="244998" y="679048"/>
                    <a:pt x="694481" y="370390"/>
                  </a:cubicBezTo>
                  <a:cubicBezTo>
                    <a:pt x="1143965" y="61732"/>
                    <a:pt x="1920433" y="30866"/>
                    <a:pt x="2696901" y="0"/>
                  </a:cubicBezTo>
                </a:path>
              </a:pathLst>
            </a:cu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atin typeface="Brandon Text Regular" panose="020B0503020203060203" pitchFamily="34" charset="0"/>
              </a:endParaRPr>
            </a:p>
          </p:txBody>
        </p:sp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3B48DEA7-A474-485A-907A-83BA92122B9B}"/>
                </a:ext>
              </a:extLst>
            </p:cNvPr>
            <p:cNvCxnSpPr>
              <a:stCxn id="54" idx="0"/>
            </p:cNvCxnSpPr>
            <p:nvPr/>
          </p:nvCxnSpPr>
          <p:spPr>
            <a:xfrm flipH="1" flipV="1">
              <a:off x="4020207" y="4477380"/>
              <a:ext cx="0" cy="19599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564030E0-8A6E-40E6-B13A-8F50FF42AB4A}"/>
                </a:ext>
              </a:extLst>
            </p:cNvPr>
            <p:cNvCxnSpPr>
              <a:stCxn id="54" idx="0"/>
            </p:cNvCxnSpPr>
            <p:nvPr/>
          </p:nvCxnSpPr>
          <p:spPr>
            <a:xfrm>
              <a:off x="4031782" y="6437306"/>
              <a:ext cx="297469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BB3BA081-4614-4A8D-8C6F-C6F61A70B692}"/>
                </a:ext>
              </a:extLst>
            </p:cNvPr>
            <p:cNvSpPr txBox="1"/>
            <p:nvPr/>
          </p:nvSpPr>
          <p:spPr>
            <a:xfrm>
              <a:off x="4020207" y="4058708"/>
              <a:ext cx="589365" cy="642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aseline="0" dirty="0">
                  <a:latin typeface="Brandon Text Regular" panose="020B0503020203060203" pitchFamily="34" charset="0"/>
                </a:rPr>
                <a:t>B</a:t>
              </a:r>
              <a:endParaRPr lang="en-GB" sz="2000" baseline="0" dirty="0">
                <a:latin typeface="Brandon Text Regular" panose="020B0503020203060203" pitchFamily="34" charset="0"/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F565F102-4B31-417E-A4CD-F5D6ACAA54CC}"/>
                </a:ext>
              </a:extLst>
            </p:cNvPr>
            <p:cNvSpPr txBox="1"/>
            <p:nvPr/>
          </p:nvSpPr>
          <p:spPr>
            <a:xfrm>
              <a:off x="7006476" y="6457953"/>
              <a:ext cx="644139" cy="642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latin typeface="Brandon Text Regular" panose="020B0503020203060203" pitchFamily="34" charset="0"/>
                </a:rPr>
                <a:t>H</a:t>
              </a:r>
              <a:endParaRPr lang="en-GB" sz="2000" baseline="0" dirty="0">
                <a:latin typeface="Brandon Text Regular" panose="020B0503020203060203" pitchFamily="34" charset="0"/>
              </a:endParaRPr>
            </a:p>
          </p:txBody>
        </p:sp>
      </p:grpSp>
      <p:sp>
        <p:nvSpPr>
          <p:cNvPr id="59" name="Espace réservé du texte 12">
            <a:extLst>
              <a:ext uri="{FF2B5EF4-FFF2-40B4-BE49-F238E27FC236}">
                <a16:creationId xmlns:a16="http://schemas.microsoft.com/office/drawing/2014/main" id="{664EAC5D-CA4F-4C39-A9C0-C3994EFA7CFF}"/>
              </a:ext>
            </a:extLst>
          </p:cNvPr>
          <p:cNvSpPr txBox="1">
            <a:spLocks/>
          </p:cNvSpPr>
          <p:nvPr/>
        </p:nvSpPr>
        <p:spPr>
          <a:xfrm>
            <a:off x="1484047" y="5443614"/>
            <a:ext cx="599219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lvl="0" indent="0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ysClr val="windowText" lastClr="000000"/>
              </a:buClr>
              <a:buSzPct val="80000"/>
              <a:buFont typeface="Wingdings 3" panose="05040102010807070707" pitchFamily="18" charset="2"/>
              <a:buNone/>
              <a:defRPr sz="1800" b="1" cap="none">
                <a:effectLst/>
                <a:latin typeface="Brandon Text Regular" panose="020B0503020203060203" pitchFamily="34" charset="0"/>
                <a:cs typeface="+mn-cs"/>
              </a:defRPr>
            </a:lvl1pPr>
            <a:lvl2pPr marL="742950" indent="-285750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cap="none">
                <a:solidFill>
                  <a:schemeClr val="bg2">
                    <a:lumMod val="75000"/>
                  </a:schemeClr>
                </a:solidFill>
                <a:effectLst/>
                <a:latin typeface="Brandon Text Regular" panose="020B0503020203060203" pitchFamily="34" charset="0"/>
                <a:cs typeface="+mn-cs"/>
              </a:defRPr>
            </a:lvl2pPr>
            <a:lvl3pPr marL="1200150" indent="-285750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cs typeface="+mn-cs"/>
              </a:defRPr>
            </a:lvl3pPr>
            <a:lvl4pPr marL="1543050" indent="-171450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cs typeface="+mn-cs"/>
              </a:defRPr>
            </a:lvl4pPr>
            <a:lvl5pPr marL="2000250" indent="-171450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cs typeface="+mn-cs"/>
              </a:defRPr>
            </a:lvl5pPr>
            <a:lvl6pPr marL="25146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cs typeface="+mn-cs"/>
              </a:defRPr>
            </a:lvl6pPr>
            <a:lvl7pPr marL="29718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cs typeface="+mn-cs"/>
              </a:defRPr>
            </a:lvl7pPr>
            <a:lvl8pPr marL="34290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cs typeface="+mn-cs"/>
              </a:defRPr>
            </a:lvl8pPr>
            <a:lvl9pPr marL="38862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cs typeface="+mn-cs"/>
              </a:defRPr>
            </a:lvl9pPr>
          </a:lstStyle>
          <a:p>
            <a:r>
              <a:rPr lang="en-US" b="0" dirty="0"/>
              <a:t>3) </a:t>
            </a:r>
            <a:r>
              <a:rPr lang="en-US" b="0" dirty="0" err="1"/>
              <a:t>Couplage</a:t>
            </a:r>
            <a:r>
              <a:rPr lang="en-US" b="0" dirty="0"/>
              <a:t> fort </a:t>
            </a:r>
            <a:r>
              <a:rPr lang="en-US" b="0" dirty="0" err="1"/>
              <a:t>négligé</a:t>
            </a:r>
            <a:r>
              <a:rPr lang="en-US" b="0" dirty="0"/>
              <a:t> (</a:t>
            </a:r>
            <a:r>
              <a:rPr lang="en-US" b="0" dirty="0" err="1"/>
              <a:t>Villari</a:t>
            </a:r>
            <a:r>
              <a:rPr lang="en-US" b="0" dirty="0"/>
              <a:t> etc.)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6F2D0F2A-FD46-482D-9163-C55AD609009B}"/>
                  </a:ext>
                </a:extLst>
              </p:cNvPr>
              <p:cNvSpPr txBox="1"/>
              <p:nvPr/>
            </p:nvSpPr>
            <p:spPr>
              <a:xfrm>
                <a:off x="2661015" y="5999476"/>
                <a:ext cx="751039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fr-FR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fr-FR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baseline="0" dirty="0">
                  <a:solidFill>
                    <a:schemeClr val="tx2"/>
                  </a:solidFill>
                  <a:latin typeface="Brandon Text Regular" panose="020B0503020203060203" pitchFamily="34" charset="0"/>
                </a:endParaRPr>
              </a:p>
            </p:txBody>
          </p:sp>
        </mc:Choice>
        <mc:Fallback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6F2D0F2A-FD46-482D-9163-C55AD6090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015" y="5999476"/>
                <a:ext cx="751039" cy="4140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0DE0019-6498-4D78-ABAC-D1A5052E90B3}"/>
              </a:ext>
            </a:extLst>
          </p:cNvPr>
          <p:cNvCxnSpPr>
            <a:cxnSpLocks/>
          </p:cNvCxnSpPr>
          <p:nvPr/>
        </p:nvCxnSpPr>
        <p:spPr>
          <a:xfrm>
            <a:off x="3036534" y="6033551"/>
            <a:ext cx="198715" cy="4140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AA207D9D-E603-4A0F-B3D6-61F208CD0FD4}"/>
                  </a:ext>
                </a:extLst>
              </p:cNvPr>
              <p:cNvSpPr txBox="1"/>
              <p:nvPr/>
            </p:nvSpPr>
            <p:spPr>
              <a:xfrm>
                <a:off x="3954009" y="5999476"/>
                <a:ext cx="677493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2400" b="0" dirty="0">
                    <a:solidFill>
                      <a:schemeClr val="tx2"/>
                    </a:solidFill>
                    <a:latin typeface="Brandon Text Regular" panose="020B0503020203060203" pitchFamily="34" charset="0"/>
                  </a:rPr>
                  <a:t>E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fr-FR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fr-FR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baseline="0" dirty="0">
                  <a:solidFill>
                    <a:schemeClr val="tx2"/>
                  </a:solidFill>
                  <a:latin typeface="Brandon Text Regular" panose="020B0503020203060203" pitchFamily="34" charset="0"/>
                </a:endParaRPr>
              </a:p>
            </p:txBody>
          </p:sp>
        </mc:Choice>
        <mc:Fallback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AA207D9D-E603-4A0F-B3D6-61F208CD0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009" y="5999476"/>
                <a:ext cx="677493" cy="414088"/>
              </a:xfrm>
              <a:prstGeom prst="rect">
                <a:avLst/>
              </a:prstGeom>
              <a:blipFill>
                <a:blip r:embed="rId6"/>
                <a:stretch>
                  <a:fillRect l="-27928" t="-10294" b="-455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A161E151-80DD-437A-8BAE-FDB9351D87F5}"/>
              </a:ext>
            </a:extLst>
          </p:cNvPr>
          <p:cNvCxnSpPr>
            <a:cxnSpLocks/>
          </p:cNvCxnSpPr>
          <p:nvPr/>
        </p:nvCxnSpPr>
        <p:spPr>
          <a:xfrm>
            <a:off x="4292755" y="6033551"/>
            <a:ext cx="198715" cy="4140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E681B051-EC05-4FDA-9323-06BA1BF0E9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170" y="1052737"/>
            <a:ext cx="8561779" cy="517186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  <a:latin typeface="Brandon Text Regular" panose="020B0503020203060203" pitchFamily="34" charset="0"/>
              </a:rPr>
              <a:t>Hypothèses électromagnétiques:</a:t>
            </a:r>
          </a:p>
        </p:txBody>
      </p:sp>
    </p:spTree>
    <p:extLst>
      <p:ext uri="{BB962C8B-B14F-4D97-AF65-F5344CB8AC3E}">
        <p14:creationId xmlns:p14="http://schemas.microsoft.com/office/powerpoint/2010/main" val="1066050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1C3FCF-C2A5-4AD9-AFF3-42E1EB020B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  <a:latin typeface="Brandon Text Regular" panose="020B0503020203060203" pitchFamily="34" charset="0"/>
              </a:rPr>
              <a:t>Trois principaux modèles: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1BA8787-E2CF-47F3-937A-43BCBEBAC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6120680" cy="417512"/>
          </a:xfrm>
        </p:spPr>
        <p:txBody>
          <a:bodyPr/>
          <a:lstStyle/>
          <a:p>
            <a:r>
              <a:rPr lang="fr-FR" dirty="0"/>
              <a:t>Modélisation Electromagnétique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8723965-DD2F-4E59-9832-739EF5A1AD82}"/>
              </a:ext>
            </a:extLst>
          </p:cNvPr>
          <p:cNvSpPr txBox="1"/>
          <p:nvPr/>
        </p:nvSpPr>
        <p:spPr>
          <a:xfrm>
            <a:off x="373583" y="1820411"/>
            <a:ext cx="30590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Analytique (PMMF)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BA8B04D-1F7F-4498-AE49-5B191D7123D6}"/>
                  </a:ext>
                </a:extLst>
              </p:cNvPr>
              <p:cNvSpPr txBox="1"/>
              <p:nvPr/>
            </p:nvSpPr>
            <p:spPr>
              <a:xfrm>
                <a:off x="5186590" y="2370036"/>
                <a:ext cx="28723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MMF</m:t>
                      </m:r>
                      <m:d>
                        <m:dPr>
                          <m:ctrlP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dirty="0">
                  <a:solidFill>
                    <a:schemeClr val="tx2"/>
                  </a:solidFill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BA8B04D-1F7F-4498-AE49-5B191D712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590" y="2370036"/>
                <a:ext cx="2872325" cy="276999"/>
              </a:xfrm>
              <a:prstGeom prst="rect">
                <a:avLst/>
              </a:prstGeom>
              <a:blipFill>
                <a:blip r:embed="rId2"/>
                <a:stretch>
                  <a:fillRect l="-1486" t="-2222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078CEB36-4808-46E9-96C3-4FF11FEA38EA}"/>
              </a:ext>
            </a:extLst>
          </p:cNvPr>
          <p:cNvSpPr txBox="1"/>
          <p:nvPr/>
        </p:nvSpPr>
        <p:spPr>
          <a:xfrm>
            <a:off x="5359852" y="1820411"/>
            <a:ext cx="2477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Au milieu de l’entrefer:</a:t>
            </a:r>
          </a:p>
        </p:txBody>
      </p:sp>
    </p:spTree>
    <p:extLst>
      <p:ext uri="{BB962C8B-B14F-4D97-AF65-F5344CB8AC3E}">
        <p14:creationId xmlns:p14="http://schemas.microsoft.com/office/powerpoint/2010/main" val="675714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1C3FCF-C2A5-4AD9-AFF3-42E1EB020B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  <a:latin typeface="Brandon Text Regular" panose="020B0503020203060203" pitchFamily="34" charset="0"/>
              </a:rPr>
              <a:t>Trois principaux modèles: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1BA8787-E2CF-47F3-937A-43BCBEBAC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6120680" cy="417512"/>
          </a:xfrm>
        </p:spPr>
        <p:txBody>
          <a:bodyPr/>
          <a:lstStyle/>
          <a:p>
            <a:r>
              <a:rPr lang="fr-FR" dirty="0"/>
              <a:t>Modélisation Electromagnétique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8723965-DD2F-4E59-9832-739EF5A1AD82}"/>
              </a:ext>
            </a:extLst>
          </p:cNvPr>
          <p:cNvSpPr txBox="1"/>
          <p:nvPr/>
        </p:nvSpPr>
        <p:spPr>
          <a:xfrm>
            <a:off x="358833" y="1820411"/>
            <a:ext cx="391222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Analytique (PMMF)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Semi-analytique: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Sous-domaines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Réseaux de reluctance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A2E5D6-12F9-49DA-9E3E-F0E15F464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5" y="704956"/>
            <a:ext cx="4380790" cy="29895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4BEF5C-660E-4BA8-A84B-0ED6FB140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46"/>
          <a:stretch/>
        </p:blipFill>
        <p:spPr>
          <a:xfrm>
            <a:off x="5195213" y="3938140"/>
            <a:ext cx="3716516" cy="291986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46CE733-4517-45CE-8E07-CFE162A9015F}"/>
              </a:ext>
            </a:extLst>
          </p:cNvPr>
          <p:cNvSpPr txBox="1"/>
          <p:nvPr/>
        </p:nvSpPr>
        <p:spPr>
          <a:xfrm>
            <a:off x="0" y="6139998"/>
            <a:ext cx="5013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Brandon Text Regular" panose="020B0503020203060203" pitchFamily="34" charset="0"/>
              </a:rPr>
              <a:t>DEVILLERS, Emile. </a:t>
            </a:r>
            <a:r>
              <a:rPr lang="fr-FR" sz="800" dirty="0" err="1">
                <a:latin typeface="Brandon Text Regular" panose="020B0503020203060203" pitchFamily="34" charset="0"/>
              </a:rPr>
              <a:t>Electromagnetic</a:t>
            </a:r>
            <a:r>
              <a:rPr lang="fr-FR" sz="800" dirty="0">
                <a:latin typeface="Brandon Text Regular" panose="020B0503020203060203" pitchFamily="34" charset="0"/>
              </a:rPr>
              <a:t> </a:t>
            </a:r>
            <a:r>
              <a:rPr lang="fr-FR" sz="800" dirty="0" err="1">
                <a:latin typeface="Brandon Text Regular" panose="020B0503020203060203" pitchFamily="34" charset="0"/>
              </a:rPr>
              <a:t>subdomain</a:t>
            </a:r>
            <a:r>
              <a:rPr lang="fr-FR" sz="800" dirty="0">
                <a:latin typeface="Brandon Text Regular" panose="020B0503020203060203" pitchFamily="34" charset="0"/>
              </a:rPr>
              <a:t> modeling technique for the fast </a:t>
            </a:r>
            <a:r>
              <a:rPr lang="fr-FR" sz="800" dirty="0" err="1">
                <a:latin typeface="Brandon Text Regular" panose="020B0503020203060203" pitchFamily="34" charset="0"/>
              </a:rPr>
              <a:t>prediction</a:t>
            </a:r>
            <a:r>
              <a:rPr lang="fr-FR" sz="800" dirty="0">
                <a:latin typeface="Brandon Text Regular" panose="020B0503020203060203" pitchFamily="34" charset="0"/>
              </a:rPr>
              <a:t> of radial and </a:t>
            </a:r>
            <a:r>
              <a:rPr lang="fr-FR" sz="800" dirty="0" err="1">
                <a:latin typeface="Brandon Text Regular" panose="020B0503020203060203" pitchFamily="34" charset="0"/>
              </a:rPr>
              <a:t>circumferential</a:t>
            </a:r>
            <a:r>
              <a:rPr lang="fr-FR" sz="800" dirty="0">
                <a:latin typeface="Brandon Text Regular" panose="020B0503020203060203" pitchFamily="34" charset="0"/>
              </a:rPr>
              <a:t> stress </a:t>
            </a:r>
            <a:r>
              <a:rPr lang="fr-FR" sz="800" dirty="0" err="1">
                <a:latin typeface="Brandon Text Regular" panose="020B0503020203060203" pitchFamily="34" charset="0"/>
              </a:rPr>
              <a:t>harmonics</a:t>
            </a:r>
            <a:r>
              <a:rPr lang="fr-FR" sz="800" dirty="0">
                <a:latin typeface="Brandon Text Regular" panose="020B0503020203060203" pitchFamily="34" charset="0"/>
              </a:rPr>
              <a:t> in </a:t>
            </a:r>
            <a:r>
              <a:rPr lang="fr-FR" sz="800" dirty="0" err="1">
                <a:latin typeface="Brandon Text Regular" panose="020B0503020203060203" pitchFamily="34" charset="0"/>
              </a:rPr>
              <a:t>electrical</a:t>
            </a:r>
            <a:r>
              <a:rPr lang="fr-FR" sz="800" dirty="0">
                <a:latin typeface="Brandon Text Regular" panose="020B0503020203060203" pitchFamily="34" charset="0"/>
              </a:rPr>
              <a:t> machines. 2018. Thèse de doctorat. Ecole Centrale de Lille.</a:t>
            </a:r>
            <a:br>
              <a:rPr lang="fr-FR" sz="800" dirty="0">
                <a:latin typeface="Brandon Text Regular" panose="020B0503020203060203" pitchFamily="34" charset="0"/>
              </a:rPr>
            </a:br>
            <a:endParaRPr lang="fr-FR" sz="800" dirty="0">
              <a:latin typeface="Brandon Text Regular" panose="020B0503020203060203" pitchFamily="34" charset="0"/>
            </a:endParaRPr>
          </a:p>
          <a:p>
            <a:r>
              <a:rPr lang="fr-FR" sz="800" dirty="0">
                <a:latin typeface="Brandon Text Regular" panose="020B0503020203060203" pitchFamily="34" charset="0"/>
              </a:rPr>
              <a:t>NEDJAR, </a:t>
            </a:r>
            <a:r>
              <a:rPr lang="fr-FR" sz="800" dirty="0" err="1">
                <a:latin typeface="Brandon Text Regular" panose="020B0503020203060203" pitchFamily="34" charset="0"/>
              </a:rPr>
              <a:t>Boumedyen</a:t>
            </a:r>
            <a:r>
              <a:rPr lang="fr-FR" sz="800" dirty="0">
                <a:latin typeface="Brandon Text Regular" panose="020B0503020203060203" pitchFamily="34" charset="0"/>
              </a:rPr>
              <a:t>. Modélisation basée sur la méthode des réseaux de perméances en vue de l’optimisation de machines synchrones à simple et à double excitation. 2011. Thèse de doctorat.</a:t>
            </a:r>
            <a:endParaRPr lang="en-GB" sz="800" dirty="0">
              <a:latin typeface="Brandon Text Regular" panose="020B0503020203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52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41BA8787-E2CF-47F3-937A-43BCBEBAC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Modélisation Electromagnétique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1C3FCF-C2A5-4AD9-AFF3-42E1EB020B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  <a:latin typeface="Brandon Text Regular" panose="020B0503020203060203" pitchFamily="34" charset="0"/>
              </a:rPr>
              <a:t>Trois principaux modèles: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8723965-DD2F-4E59-9832-739EF5A1AD82}"/>
              </a:ext>
            </a:extLst>
          </p:cNvPr>
          <p:cNvSpPr txBox="1"/>
          <p:nvPr/>
        </p:nvSpPr>
        <p:spPr>
          <a:xfrm>
            <a:off x="358833" y="1820411"/>
            <a:ext cx="391222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Analytique (PMMF)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Semi-analytique: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Sous-domaines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Réseaux de reluctance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Numérique (EF)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91084C-E871-4E31-A928-5B0FCA9E6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688" y="3762366"/>
            <a:ext cx="3739562" cy="294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2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41BA8787-E2CF-47F3-937A-43BCBEBAC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6120680" cy="417512"/>
          </a:xfrm>
        </p:spPr>
        <p:txBody>
          <a:bodyPr/>
          <a:lstStyle/>
          <a:p>
            <a:r>
              <a:rPr lang="fr-FR" dirty="0"/>
              <a:t>Modélisation Electromagnétique</a:t>
            </a:r>
            <a:endParaRPr lang="en-GB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12C4522-B8A1-464C-9563-DE8E978A7F0E}"/>
              </a:ext>
            </a:extLst>
          </p:cNvPr>
          <p:cNvGrpSpPr/>
          <p:nvPr/>
        </p:nvGrpSpPr>
        <p:grpSpPr>
          <a:xfrm rot="5400000">
            <a:off x="4875101" y="2642889"/>
            <a:ext cx="4319587" cy="2674631"/>
            <a:chOff x="-179347" y="5561416"/>
            <a:chExt cx="10817523" cy="1405177"/>
          </a:xfrm>
        </p:grpSpPr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8D8192C5-4B29-445C-8644-6932DFF5B1DE}"/>
                </a:ext>
              </a:extLst>
            </p:cNvPr>
            <p:cNvCxnSpPr/>
            <p:nvPr/>
          </p:nvCxnSpPr>
          <p:spPr>
            <a:xfrm>
              <a:off x="-151420" y="5887408"/>
              <a:ext cx="10789596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E6F9D26-A47F-4F64-8F65-0A2ACD2D3100}"/>
                </a:ext>
              </a:extLst>
            </p:cNvPr>
            <p:cNvSpPr txBox="1"/>
            <p:nvPr/>
          </p:nvSpPr>
          <p:spPr>
            <a:xfrm rot="16200000">
              <a:off x="4476623" y="5433142"/>
              <a:ext cx="668369" cy="92491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Brandon Text Regular" panose="020B0503020203060203" pitchFamily="34" charset="0"/>
                </a:rPr>
                <a:t>Précision</a:t>
              </a:r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9973023F-0A5C-46F2-877E-CF86A9DDD79D}"/>
                </a:ext>
              </a:extLst>
            </p:cNvPr>
            <p:cNvCxnSpPr/>
            <p:nvPr/>
          </p:nvCxnSpPr>
          <p:spPr>
            <a:xfrm>
              <a:off x="-179347" y="6652887"/>
              <a:ext cx="10789596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A7E7A75-C611-4F4E-9CD3-AC0B627ABC5C}"/>
                </a:ext>
              </a:extLst>
            </p:cNvPr>
            <p:cNvSpPr txBox="1"/>
            <p:nvPr/>
          </p:nvSpPr>
          <p:spPr>
            <a:xfrm rot="16200000">
              <a:off x="4466764" y="6173339"/>
              <a:ext cx="661590" cy="92491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Brandon Text Regular" panose="020B0503020203060203" pitchFamily="34" charset="0"/>
                </a:rPr>
                <a:t>Rapidité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83299AB-EE28-440D-B80B-046CF8DA96B4}"/>
              </a:ext>
            </a:extLst>
          </p:cNvPr>
          <p:cNvSpPr/>
          <p:nvPr/>
        </p:nvSpPr>
        <p:spPr>
          <a:xfrm>
            <a:off x="674593" y="5322570"/>
            <a:ext cx="2495323" cy="74317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B6415B-B833-4605-BC3A-BFBB57EFBDF9}"/>
              </a:ext>
            </a:extLst>
          </p:cNvPr>
          <p:cNvSpPr txBox="1"/>
          <p:nvPr/>
        </p:nvSpPr>
        <p:spPr>
          <a:xfrm>
            <a:off x="1054162" y="6126718"/>
            <a:ext cx="2475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Principalement utilisée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D3CAF51E-C10B-4FA1-9BDB-BE6B821405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170" y="1052736"/>
            <a:ext cx="8561779" cy="568533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  <a:latin typeface="Brandon Text Regular" panose="020B0503020203060203" pitchFamily="34" charset="0"/>
              </a:rPr>
              <a:t>Trois principaux modèles: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604C632-123D-44BB-9595-2B08770EE7BF}"/>
              </a:ext>
            </a:extLst>
          </p:cNvPr>
          <p:cNvSpPr txBox="1"/>
          <p:nvPr/>
        </p:nvSpPr>
        <p:spPr>
          <a:xfrm>
            <a:off x="358833" y="1820411"/>
            <a:ext cx="391222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Analytique (PMMF)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Semi-analytique: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Sous-domaines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Réseaux de reluctance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Numérique (EF)</a:t>
            </a:r>
          </a:p>
        </p:txBody>
      </p:sp>
    </p:spTree>
    <p:extLst>
      <p:ext uri="{BB962C8B-B14F-4D97-AF65-F5344CB8AC3E}">
        <p14:creationId xmlns:p14="http://schemas.microsoft.com/office/powerpoint/2010/main" val="6421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9DC150-ACF3-4AD1-9DE3-0B64EFF6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Types de Forces Magnétiques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9A615-9FC2-4FA2-A3BE-F87F7F372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0776" y="1384183"/>
            <a:ext cx="4468696" cy="46684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21B199-0743-4D80-9EAC-C586C299588D}"/>
              </a:ext>
            </a:extLst>
          </p:cNvPr>
          <p:cNvSpPr/>
          <p:nvPr/>
        </p:nvSpPr>
        <p:spPr>
          <a:xfrm>
            <a:off x="5385732" y="4991450"/>
            <a:ext cx="2390862" cy="1061206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DED9603-F8E2-4E91-ADC4-43E593EE1CF7}"/>
              </a:ext>
            </a:extLst>
          </p:cNvPr>
          <p:cNvSpPr txBox="1"/>
          <p:nvPr/>
        </p:nvSpPr>
        <p:spPr>
          <a:xfrm>
            <a:off x="343948" y="2275080"/>
            <a:ext cx="526990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Brandon Text Regular" panose="020B0503020203060203" pitchFamily="34" charset="0"/>
              </a:rPr>
              <a:t>Forces de Laplace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Brandon Text Regular" panose="020B0503020203060203" pitchFamily="34" charset="0"/>
              </a:rPr>
              <a:t>Généralement négligés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randon Text Regular" panose="020B0503020203060203" pitchFamily="34" charset="0"/>
            </a:endParaRPr>
          </a:p>
          <a:p>
            <a:br>
              <a:rPr lang="fr-FR" dirty="0">
                <a:latin typeface="Brandon Text Regular" panose="020B0503020203060203" pitchFamily="34" charset="0"/>
              </a:rPr>
            </a:br>
            <a:endParaRPr lang="fr-FR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Brandon Text Regular" panose="020B0503020203060203" pitchFamily="34" charset="0"/>
              </a:rPr>
              <a:t>Efforts magnétostrictifs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600" dirty="0" err="1">
                <a:latin typeface="Brandon Text Regular" panose="020B0503020203060203" pitchFamily="34" charset="0"/>
              </a:rPr>
              <a:t>Comprime</a:t>
            </a:r>
            <a:r>
              <a:rPr lang="en-GB" sz="1600" dirty="0">
                <a:latin typeface="Brandon Text Regular" panose="020B0503020203060203" pitchFamily="34" charset="0"/>
              </a:rPr>
              <a:t> </a:t>
            </a:r>
            <a:r>
              <a:rPr lang="fr-FR" sz="1600" dirty="0">
                <a:latin typeface="Brandon Text Regular" panose="020B0503020203060203" pitchFamily="34" charset="0"/>
              </a:rPr>
              <a:t>orthogonalement au flux magnétique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1600" dirty="0">
                <a:latin typeface="Brandon Text Regular" panose="020B0503020203060203" pitchFamily="34" charset="0"/>
              </a:rPr>
              <a:t>Source secondaire de vibration ?</a:t>
            </a:r>
            <a:br>
              <a:rPr lang="fr-FR" dirty="0">
                <a:latin typeface="Brandon Text Regular" panose="020B0503020203060203" pitchFamily="34" charset="0"/>
              </a:rPr>
            </a:br>
            <a:endParaRPr lang="fr-FR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latin typeface="Brandon Text Regular" panose="020B0503020203060203" pitchFamily="34" charset="0"/>
              </a:rPr>
              <a:t>Forces de Maxwell</a:t>
            </a:r>
            <a:endParaRPr lang="en-GB" sz="2000" b="1" dirty="0">
              <a:latin typeface="Brandon Text Regular" panose="020B0503020203060203" pitchFamily="34" charset="0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EE63DD4-78C4-43A6-BBFC-5533F03240F5}"/>
              </a:ext>
            </a:extLst>
          </p:cNvPr>
          <p:cNvCxnSpPr>
            <a:cxnSpLocks/>
          </p:cNvCxnSpPr>
          <p:nvPr/>
        </p:nvCxnSpPr>
        <p:spPr>
          <a:xfrm flipV="1">
            <a:off x="3539707" y="3733101"/>
            <a:ext cx="2080917" cy="103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149C75C-8EFC-45AB-8AAF-83744CD6253B}"/>
              </a:ext>
            </a:extLst>
          </p:cNvPr>
          <p:cNvCxnSpPr>
            <a:cxnSpLocks/>
          </p:cNvCxnSpPr>
          <p:nvPr/>
        </p:nvCxnSpPr>
        <p:spPr>
          <a:xfrm>
            <a:off x="3111868" y="5304426"/>
            <a:ext cx="2080917" cy="169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10758DF2-59D1-4639-967E-4EF20BCE33B9}"/>
              </a:ext>
            </a:extLst>
          </p:cNvPr>
          <p:cNvSpPr txBox="1"/>
          <p:nvPr/>
        </p:nvSpPr>
        <p:spPr>
          <a:xfrm>
            <a:off x="35496" y="6410035"/>
            <a:ext cx="10425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latin typeface="Brandon Text Regular" panose="020B0503020203060203" pitchFamily="34" charset="0"/>
              </a:rPr>
              <a:t>Fang, H.; Guo, J.; Xu, Y.; Li, D. &amp; Qu, R. “Experimental Study of Magnetostriction on Motor Vibration Considering Mechanical Characteristics”, ICEM, 2019. </a:t>
            </a:r>
            <a:br>
              <a:rPr lang="en-GB" sz="800" dirty="0">
                <a:latin typeface="Brandon Text Regular" panose="020B0503020203060203" pitchFamily="34" charset="0"/>
              </a:rPr>
            </a:br>
            <a:endParaRPr lang="en-GB" sz="800" dirty="0">
              <a:latin typeface="Brandon Text Regular" panose="020B0503020203060203" pitchFamily="34" charset="0"/>
            </a:endParaRPr>
          </a:p>
          <a:p>
            <a:r>
              <a:rPr lang="en-GB" sz="800" dirty="0">
                <a:latin typeface="Brandon Text Regular" panose="020B0503020203060203" pitchFamily="34" charset="0"/>
              </a:rPr>
              <a:t>Belahcen, A. Magnetoelasticity, magnetic forces and magnetostriction in electrical machines Helsinki University of Technology, Helsinki University of Technology, 2004.</a:t>
            </a:r>
          </a:p>
          <a:p>
            <a:endParaRPr lang="fr-FR" sz="800" dirty="0">
              <a:latin typeface="Brandon Text Regular" panose="020B0503020203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713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1">
            <a:extLst>
              <a:ext uri="{FF2B5EF4-FFF2-40B4-BE49-F238E27FC236}">
                <a16:creationId xmlns:a16="http://schemas.microsoft.com/office/drawing/2014/main" id="{8F07B3CA-6211-4612-ABC9-B9C27D5DC843}"/>
              </a:ext>
            </a:extLst>
          </p:cNvPr>
          <p:cNvSpPr txBox="1">
            <a:spLocks/>
          </p:cNvSpPr>
          <p:nvPr/>
        </p:nvSpPr>
        <p:spPr>
          <a:xfrm>
            <a:off x="188176" y="536336"/>
            <a:ext cx="11176369" cy="7506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solidFill>
                <a:schemeClr val="tx1"/>
              </a:solidFill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7159782-6305-4ADA-A31F-A0133C27E185}"/>
              </a:ext>
            </a:extLst>
          </p:cNvPr>
          <p:cNvGrpSpPr/>
          <p:nvPr/>
        </p:nvGrpSpPr>
        <p:grpSpPr>
          <a:xfrm>
            <a:off x="2251857" y="2153380"/>
            <a:ext cx="4640285" cy="1788962"/>
            <a:chOff x="1820336" y="1449894"/>
            <a:chExt cx="5158754" cy="2037177"/>
          </a:xfrm>
        </p:grpSpPr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26B56B1F-E8A6-43AA-9F54-2D95356EF9ED}"/>
                </a:ext>
              </a:extLst>
            </p:cNvPr>
            <p:cNvCxnSpPr/>
            <p:nvPr/>
          </p:nvCxnSpPr>
          <p:spPr>
            <a:xfrm>
              <a:off x="4377748" y="1530751"/>
              <a:ext cx="0" cy="1898249"/>
            </a:xfrm>
            <a:prstGeom prst="line">
              <a:avLst/>
            </a:prstGeom>
            <a:ln w="38100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B27B6020-647D-48B5-AAF8-793456E4B1B7}"/>
                    </a:ext>
                  </a:extLst>
                </p:cNvPr>
                <p:cNvSpPr txBox="1"/>
                <p:nvPr/>
              </p:nvSpPr>
              <p:spPr>
                <a:xfrm>
                  <a:off x="2556408" y="1449894"/>
                  <a:ext cx="1182109" cy="4556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000" baseline="0" dirty="0">
                      <a:solidFill>
                        <a:schemeClr val="tx1"/>
                      </a:solidFill>
                      <a:latin typeface="Brandon Text Regular" panose="020B0503020203060203" pitchFamily="34" charset="0"/>
                    </a:rPr>
                    <a:t>Air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fr-FR" sz="2000" baseline="0" dirty="0">
                      <a:solidFill>
                        <a:schemeClr val="tx1"/>
                      </a:solidFill>
                      <a:latin typeface="Brandon Text Regular" panose="020B0503020203060203" pitchFamily="34" charset="0"/>
                    </a:rPr>
                    <a:t>) </a:t>
                  </a:r>
                  <a:endParaRPr lang="en-GB" sz="2000" baseline="0" dirty="0">
                    <a:solidFill>
                      <a:schemeClr val="tx1"/>
                    </a:solidFill>
                    <a:latin typeface="Brandon Text Regular" panose="020B0503020203060203" pitchFamily="34" charset="0"/>
                  </a:endParaRPr>
                </a:p>
              </p:txBody>
            </p:sp>
          </mc:Choice>
          <mc:Fallback xmlns="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B27B6020-647D-48B5-AAF8-793456E4B1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6408" y="1449894"/>
                  <a:ext cx="1182109" cy="455624"/>
                </a:xfrm>
                <a:prstGeom prst="rect">
                  <a:avLst/>
                </a:prstGeom>
                <a:blipFill>
                  <a:blip r:embed="rId2"/>
                  <a:stretch>
                    <a:fillRect l="-5747" t="-6061" r="-5172" b="-2727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CA5B57A0-5758-4E5F-83CA-29605D8B5A4F}"/>
                    </a:ext>
                  </a:extLst>
                </p:cNvPr>
                <p:cNvSpPr txBox="1"/>
                <p:nvPr/>
              </p:nvSpPr>
              <p:spPr>
                <a:xfrm>
                  <a:off x="5084098" y="2279822"/>
                  <a:ext cx="1103340" cy="4556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000" baseline="0" dirty="0">
                      <a:solidFill>
                        <a:schemeClr val="tx1"/>
                      </a:solidFill>
                      <a:latin typeface="Brandon Text Regular" panose="020B0503020203060203" pitchFamily="34" charset="0"/>
                    </a:rPr>
                    <a:t>Fer (</a:t>
                  </a:r>
                  <a14:m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fr-FR" sz="2000" baseline="0" dirty="0">
                      <a:solidFill>
                        <a:schemeClr val="tx1"/>
                      </a:solidFill>
                      <a:latin typeface="Brandon Text Regular" panose="020B0503020203060203" pitchFamily="34" charset="0"/>
                    </a:rPr>
                    <a:t>) </a:t>
                  </a:r>
                  <a:endParaRPr lang="en-GB" sz="2000" baseline="0" dirty="0">
                    <a:solidFill>
                      <a:schemeClr val="tx1"/>
                    </a:solidFill>
                    <a:latin typeface="Brandon Text Regular" panose="020B0503020203060203" pitchFamily="34" charset="0"/>
                  </a:endParaRPr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CA5B57A0-5758-4E5F-83CA-29605D8B5A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4098" y="2279822"/>
                  <a:ext cx="1103340" cy="455624"/>
                </a:xfrm>
                <a:prstGeom prst="rect">
                  <a:avLst/>
                </a:prstGeom>
                <a:blipFill>
                  <a:blip r:embed="rId3"/>
                  <a:stretch>
                    <a:fillRect l="-6748" t="-7576" r="-4908" b="-2727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8B99A7E-AC2C-4F29-9C09-77EE77C3C331}"/>
                </a:ext>
              </a:extLst>
            </p:cNvPr>
            <p:cNvCxnSpPr/>
            <p:nvPr/>
          </p:nvCxnSpPr>
          <p:spPr>
            <a:xfrm>
              <a:off x="4399713" y="1530751"/>
              <a:ext cx="2557413" cy="0"/>
            </a:xfrm>
            <a:prstGeom prst="line">
              <a:avLst/>
            </a:prstGeom>
            <a:ln w="38100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478359DE-CD8F-4F22-94E0-203F71C418F6}"/>
                </a:ext>
              </a:extLst>
            </p:cNvPr>
            <p:cNvCxnSpPr/>
            <p:nvPr/>
          </p:nvCxnSpPr>
          <p:spPr>
            <a:xfrm>
              <a:off x="6957126" y="1530751"/>
              <a:ext cx="21964" cy="1898249"/>
            </a:xfrm>
            <a:prstGeom prst="line">
              <a:avLst/>
            </a:prstGeom>
            <a:ln w="38100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DDF3E7F3-3660-4558-822C-04312FF99334}"/>
                </a:ext>
              </a:extLst>
            </p:cNvPr>
            <p:cNvCxnSpPr/>
            <p:nvPr/>
          </p:nvCxnSpPr>
          <p:spPr>
            <a:xfrm>
              <a:off x="4399713" y="3429000"/>
              <a:ext cx="2579377" cy="0"/>
            </a:xfrm>
            <a:prstGeom prst="line">
              <a:avLst/>
            </a:prstGeom>
            <a:ln w="38100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3" name="Group 1028">
              <a:extLst>
                <a:ext uri="{FF2B5EF4-FFF2-40B4-BE49-F238E27FC236}">
                  <a16:creationId xmlns:a16="http://schemas.microsoft.com/office/drawing/2014/main" id="{6215384F-DC69-4369-978A-DEAD4F4165A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314506" y="2204648"/>
              <a:ext cx="517585" cy="1505925"/>
              <a:chOff x="4356" y="1284"/>
              <a:chExt cx="264" cy="936"/>
            </a:xfrm>
          </p:grpSpPr>
          <p:sp>
            <p:nvSpPr>
              <p:cNvPr id="16" name="Rectangle 1029">
                <a:extLst>
                  <a:ext uri="{FF2B5EF4-FFF2-40B4-BE49-F238E27FC236}">
                    <a16:creationId xmlns:a16="http://schemas.microsoft.com/office/drawing/2014/main" id="{245C1A06-E924-4449-994F-D946B1C41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356" y="1752"/>
                <a:ext cx="264" cy="468"/>
              </a:xfrm>
              <a:prstGeom prst="rect">
                <a:avLst/>
              </a:prstGeom>
              <a:solidFill>
                <a:srgbClr val="0033CC"/>
              </a:solidFill>
              <a:ln w="12700">
                <a:miter lim="800000"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33CC"/>
                </a:extrusionClr>
                <a:contourClr>
                  <a:srgbClr val="0033CC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fr-FR">
                  <a:latin typeface="Brandon Text Regular" panose="020B0503020203060203" pitchFamily="34" charset="0"/>
                </a:endParaRPr>
              </a:p>
            </p:txBody>
          </p:sp>
          <p:sp>
            <p:nvSpPr>
              <p:cNvPr id="17" name="Rectangle 1030">
                <a:extLst>
                  <a:ext uri="{FF2B5EF4-FFF2-40B4-BE49-F238E27FC236}">
                    <a16:creationId xmlns:a16="http://schemas.microsoft.com/office/drawing/2014/main" id="{FF26E262-9766-4ECC-8FDA-7A7C54EA5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356" y="1284"/>
                <a:ext cx="264" cy="468"/>
              </a:xfrm>
              <a:prstGeom prst="rect">
                <a:avLst/>
              </a:prstGeom>
              <a:solidFill>
                <a:srgbClr val="F44C4C"/>
              </a:solidFill>
              <a:ln w="12700">
                <a:miter lim="800000"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44C4C"/>
                </a:extrusionClr>
                <a:contourClr>
                  <a:srgbClr val="F44C4C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fr-FR">
                  <a:latin typeface="Brandon Text Regular" panose="020B0503020203060203" pitchFamily="34" charset="0"/>
                </a:endParaRPr>
              </a:p>
            </p:txBody>
          </p:sp>
        </p:grp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E55F6FC8-B45F-4201-8D51-CD1A5AF63BB9}"/>
                </a:ext>
              </a:extLst>
            </p:cNvPr>
            <p:cNvCxnSpPr/>
            <p:nvPr/>
          </p:nvCxnSpPr>
          <p:spPr>
            <a:xfrm flipH="1">
              <a:off x="3820387" y="2792392"/>
              <a:ext cx="557361" cy="1919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9B292A42-8602-4E05-AD38-0BCD234E301C}"/>
                </a:ext>
              </a:extLst>
            </p:cNvPr>
            <p:cNvCxnSpPr/>
            <p:nvPr/>
          </p:nvCxnSpPr>
          <p:spPr>
            <a:xfrm flipH="1">
              <a:off x="3930401" y="3000284"/>
              <a:ext cx="425384" cy="1919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E43691A4-1B50-4E14-B7FB-0753134DFADA}"/>
                </a:ext>
              </a:extLst>
            </p:cNvPr>
            <p:cNvCxnSpPr/>
            <p:nvPr/>
          </p:nvCxnSpPr>
          <p:spPr>
            <a:xfrm flipH="1">
              <a:off x="3930400" y="2584500"/>
              <a:ext cx="425384" cy="1919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5F01F482-45E6-40A7-8341-31084411BFDF}"/>
                </a:ext>
              </a:extLst>
            </p:cNvPr>
            <p:cNvCxnSpPr/>
            <p:nvPr/>
          </p:nvCxnSpPr>
          <p:spPr>
            <a:xfrm flipH="1">
              <a:off x="4099067" y="2389798"/>
              <a:ext cx="278681" cy="1919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04B7F597-B05A-43D1-A3A0-21CFA7AA5372}"/>
                </a:ext>
              </a:extLst>
            </p:cNvPr>
            <p:cNvCxnSpPr/>
            <p:nvPr/>
          </p:nvCxnSpPr>
          <p:spPr>
            <a:xfrm flipH="1">
              <a:off x="4099067" y="3227940"/>
              <a:ext cx="278681" cy="1919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3FF365EF-9345-4E3F-9E52-ED4DFCF4D1FC}"/>
                </a:ext>
              </a:extLst>
            </p:cNvPr>
            <p:cNvCxnSpPr/>
            <p:nvPr/>
          </p:nvCxnSpPr>
          <p:spPr>
            <a:xfrm flipH="1">
              <a:off x="4249389" y="3387832"/>
              <a:ext cx="128359" cy="99239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473264A4-BCE7-4ADD-9169-5EEED428B172}"/>
                </a:ext>
              </a:extLst>
            </p:cNvPr>
            <p:cNvCxnSpPr/>
            <p:nvPr/>
          </p:nvCxnSpPr>
          <p:spPr>
            <a:xfrm flipH="1">
              <a:off x="4143092" y="2162142"/>
              <a:ext cx="234657" cy="9882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C988F031-021C-4A3B-BF85-AA054DE37981}"/>
                </a:ext>
              </a:extLst>
            </p:cNvPr>
            <p:cNvCxnSpPr/>
            <p:nvPr/>
          </p:nvCxnSpPr>
          <p:spPr>
            <a:xfrm flipH="1" flipV="1">
              <a:off x="4238407" y="1936405"/>
              <a:ext cx="150324" cy="7963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BA5ECE3-0F4A-470D-8E19-C0F46D2BDD1D}"/>
                  </a:ext>
                </a:extLst>
              </p:cNvPr>
              <p:cNvSpPr txBox="1"/>
              <p:nvPr/>
            </p:nvSpPr>
            <p:spPr>
              <a:xfrm>
                <a:off x="2556622" y="4391679"/>
                <a:ext cx="3616439" cy="4901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2000" b="0" baseline="0" dirty="0">
                    <a:solidFill>
                      <a:schemeClr val="tx2"/>
                    </a:solidFill>
                    <a:latin typeface="Brandon Text Regular" panose="020B0503020203060203" pitchFamily="34" charset="0"/>
                  </a:rPr>
                  <a:t>P</a:t>
                </a:r>
                <a:r>
                  <a:rPr lang="fr-FR" sz="2000" b="0" dirty="0">
                    <a:solidFill>
                      <a:schemeClr val="tx2"/>
                    </a:solidFill>
                    <a:latin typeface="Brandon Text Regular" panose="020B050302020306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b="0" i="1" baseline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2000" b="0" i="1" baseline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000" b="0" i="0" baseline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sz="2000" b="0" i="1" baseline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 b="0" i="0" baseline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  <m:sub>
                                <m:r>
                                  <a:rPr lang="fr-FR" sz="2000" b="0" i="0" baseline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fr-FR" sz="2000" b="0" i="1" baseline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000" b="0" i="0" baseline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000" b="0" i="1" baseline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2000" b="0" i="0" baseline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baseline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b="0" i="0" baseline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a:rPr lang="fr-FR" sz="2000" b="0" i="0" baseline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sSubSup>
                      <m:sSubSupPr>
                        <m:ctrlP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  <m:sup>
                        <m: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2000" b="0" i="0" baseline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000" baseline="0" dirty="0">
                  <a:solidFill>
                    <a:schemeClr val="tx2"/>
                  </a:solidFill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BA5ECE3-0F4A-470D-8E19-C0F46D2BD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622" y="4391679"/>
                <a:ext cx="3616439" cy="490199"/>
              </a:xfrm>
              <a:prstGeom prst="rect">
                <a:avLst/>
              </a:prstGeom>
              <a:blipFill>
                <a:blip r:embed="rId4"/>
                <a:stretch>
                  <a:fillRect l="-4209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re 1">
            <a:extLst>
              <a:ext uri="{FF2B5EF4-FFF2-40B4-BE49-F238E27FC236}">
                <a16:creationId xmlns:a16="http://schemas.microsoft.com/office/drawing/2014/main" id="{95EE31DD-3DA5-4934-9C21-3CB0BA6DB349}"/>
              </a:ext>
            </a:extLst>
          </p:cNvPr>
          <p:cNvSpPr txBox="1">
            <a:spLocks/>
          </p:cNvSpPr>
          <p:nvPr/>
        </p:nvSpPr>
        <p:spPr>
          <a:xfrm>
            <a:off x="0" y="265885"/>
            <a:ext cx="6120680" cy="417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/>
              <a:t>Modélisation des Forces Magnétiques</a:t>
            </a:r>
            <a:endParaRPr lang="en-GB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9CCA58-234B-40B6-98DE-2B002A3F1119}"/>
              </a:ext>
            </a:extLst>
          </p:cNvPr>
          <p:cNvSpPr txBox="1"/>
          <p:nvPr/>
        </p:nvSpPr>
        <p:spPr>
          <a:xfrm>
            <a:off x="142804" y="866821"/>
            <a:ext cx="8444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On peut montrer théoriquement une concentration des efforts au niveau d’un saut de perméabilité (interface air-fer):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FB9ADB4-B9FB-4D6B-93E7-B9A3F093895A}"/>
                  </a:ext>
                </a:extLst>
              </p:cNvPr>
              <p:cNvSpPr txBox="1"/>
              <p:nvPr/>
            </p:nvSpPr>
            <p:spPr>
              <a:xfrm>
                <a:off x="4735057" y="5283981"/>
                <a:ext cx="15501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randon Text Regular" panose="020B0503020203060203" pitchFamily="34" charset="0"/>
                  </a:rPr>
                  <a:t>quand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dirty="0"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FB9ADB4-B9FB-4D6B-93E7-B9A3F0938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057" y="5283981"/>
                <a:ext cx="1550168" cy="369332"/>
              </a:xfrm>
              <a:prstGeom prst="rect">
                <a:avLst/>
              </a:prstGeom>
              <a:blipFill>
                <a:blip r:embed="rId5"/>
                <a:stretch>
                  <a:fillRect l="-3543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F0B523E-9C3F-4152-BFE8-0DA38E2359FD}"/>
                  </a:ext>
                </a:extLst>
              </p:cNvPr>
              <p:cNvSpPr txBox="1"/>
              <p:nvPr/>
            </p:nvSpPr>
            <p:spPr>
              <a:xfrm>
                <a:off x="2777462" y="5139287"/>
                <a:ext cx="1858522" cy="567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a:rPr lang="fr-FR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0 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a:rPr lang="fr-FR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sub>
                        <m:sup>
                          <m: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F0B523E-9C3F-4152-BFE8-0DA38E235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462" y="5139287"/>
                <a:ext cx="1858522" cy="5674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78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1">
            <a:extLst>
              <a:ext uri="{FF2B5EF4-FFF2-40B4-BE49-F238E27FC236}">
                <a16:creationId xmlns:a16="http://schemas.microsoft.com/office/drawing/2014/main" id="{8F07B3CA-6211-4612-ABC9-B9C27D5DC843}"/>
              </a:ext>
            </a:extLst>
          </p:cNvPr>
          <p:cNvSpPr txBox="1">
            <a:spLocks/>
          </p:cNvSpPr>
          <p:nvPr/>
        </p:nvSpPr>
        <p:spPr>
          <a:xfrm>
            <a:off x="188176" y="536336"/>
            <a:ext cx="11176369" cy="7506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texte 12">
            <a:extLst>
              <a:ext uri="{FF2B5EF4-FFF2-40B4-BE49-F238E27FC236}">
                <a16:creationId xmlns:a16="http://schemas.microsoft.com/office/drawing/2014/main" id="{95C45C7C-53E8-4306-BCE1-435D53336AEF}"/>
              </a:ext>
            </a:extLst>
          </p:cNvPr>
          <p:cNvSpPr txBox="1">
            <a:spLocks/>
          </p:cNvSpPr>
          <p:nvPr/>
        </p:nvSpPr>
        <p:spPr>
          <a:xfrm>
            <a:off x="122551" y="865082"/>
            <a:ext cx="8911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/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Brandon Text Regular" panose="020B0503020203060203" pitchFamily="34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Brandon Text Regular" panose="020B0503020203060203" pitchFamily="34" charset="0"/>
                <a:cs typeface="+mn-cs"/>
              </a:rPr>
              <a:t>Le tenseur de Maxwell (TM) est un outil mathématique permettant de calculer des forces résultantes s’appliquant sur un matériau soumis à un champ magnétique.</a:t>
            </a: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95EE31DD-3DA5-4934-9C21-3CB0BA6DB349}"/>
              </a:ext>
            </a:extLst>
          </p:cNvPr>
          <p:cNvSpPr txBox="1">
            <a:spLocks/>
          </p:cNvSpPr>
          <p:nvPr/>
        </p:nvSpPr>
        <p:spPr>
          <a:xfrm>
            <a:off x="0" y="265885"/>
            <a:ext cx="6120680" cy="417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/>
              <a:t>Modélisation des Forces Magnétiques</a:t>
            </a:r>
            <a:endParaRPr lang="en-GB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BF3D9F1-4CAA-4DC2-BEE6-387537EF27CA}"/>
              </a:ext>
            </a:extLst>
          </p:cNvPr>
          <p:cNvGrpSpPr/>
          <p:nvPr/>
        </p:nvGrpSpPr>
        <p:grpSpPr>
          <a:xfrm>
            <a:off x="4589315" y="1611258"/>
            <a:ext cx="4270628" cy="4433501"/>
            <a:chOff x="4589315" y="1811283"/>
            <a:chExt cx="4270628" cy="4433501"/>
          </a:xfrm>
        </p:grpSpPr>
        <p:sp>
          <p:nvSpPr>
            <p:cNvPr id="31" name="Oval 1029">
              <a:extLst>
                <a:ext uri="{FF2B5EF4-FFF2-40B4-BE49-F238E27FC236}">
                  <a16:creationId xmlns:a16="http://schemas.microsoft.com/office/drawing/2014/main" id="{601CB15D-0A4B-43EB-98C5-BB1F8C04D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9315" y="2062431"/>
              <a:ext cx="4270628" cy="4182353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12700">
              <a:solidFill>
                <a:sysClr val="window" lastClr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32" name="Oval 1030">
              <a:extLst>
                <a:ext uri="{FF2B5EF4-FFF2-40B4-BE49-F238E27FC236}">
                  <a16:creationId xmlns:a16="http://schemas.microsoft.com/office/drawing/2014/main" id="{EEF1C55A-CDD9-49D7-9E94-DF984C21B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097" y="2341989"/>
              <a:ext cx="3607064" cy="3532505"/>
            </a:xfrm>
            <a:prstGeom prst="ellipse">
              <a:avLst/>
            </a:prstGeom>
            <a:solidFill>
              <a:sysClr val="window" lastClr="FFFFFF"/>
            </a:solidFill>
            <a:ln w="12700">
              <a:solidFill>
                <a:sysClr val="window" lastClr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33" name="Rectangle 1195">
              <a:extLst>
                <a:ext uri="{FF2B5EF4-FFF2-40B4-BE49-F238E27FC236}">
                  <a16:creationId xmlns:a16="http://schemas.microsoft.com/office/drawing/2014/main" id="{76AD351B-51A1-426D-A388-125881FC04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633714" y="5518505"/>
              <a:ext cx="367659" cy="37018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34" name="Rectangle 1195">
              <a:extLst>
                <a:ext uri="{FF2B5EF4-FFF2-40B4-BE49-F238E27FC236}">
                  <a16:creationId xmlns:a16="http://schemas.microsoft.com/office/drawing/2014/main" id="{42668B16-4D83-4DD3-BB5A-308E8144A4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636979" y="2318823"/>
              <a:ext cx="360059" cy="3780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35" name="Rectangle 1195">
              <a:extLst>
                <a:ext uri="{FF2B5EF4-FFF2-40B4-BE49-F238E27FC236}">
                  <a16:creationId xmlns:a16="http://schemas.microsoft.com/office/drawing/2014/main" id="{26F71661-EAF8-4F43-814B-36A2AEF0FF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173435" y="3917670"/>
              <a:ext cx="367659" cy="37018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36" name="Rectangle 1195">
              <a:extLst>
                <a:ext uri="{FF2B5EF4-FFF2-40B4-BE49-F238E27FC236}">
                  <a16:creationId xmlns:a16="http://schemas.microsoft.com/office/drawing/2014/main" id="{A5AEC87F-8F7F-43AC-AB6D-A742033559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626119">
              <a:off x="7970466" y="4698604"/>
              <a:ext cx="367659" cy="37018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37" name="Rectangle 1195">
              <a:extLst>
                <a:ext uri="{FF2B5EF4-FFF2-40B4-BE49-F238E27FC236}">
                  <a16:creationId xmlns:a16="http://schemas.microsoft.com/office/drawing/2014/main" id="{37B341DB-04EC-486D-90D0-FE03BF740B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905525">
              <a:off x="7482131" y="5269137"/>
              <a:ext cx="360059" cy="3780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38" name="Rectangle 1195">
              <a:extLst>
                <a:ext uri="{FF2B5EF4-FFF2-40B4-BE49-F238E27FC236}">
                  <a16:creationId xmlns:a16="http://schemas.microsoft.com/office/drawing/2014/main" id="{DE6A1109-9FED-48BF-A026-25F8988AD0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175219">
              <a:off x="7989604" y="3160473"/>
              <a:ext cx="367659" cy="37018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39" name="Rectangle 1195">
              <a:extLst>
                <a:ext uri="{FF2B5EF4-FFF2-40B4-BE49-F238E27FC236}">
                  <a16:creationId xmlns:a16="http://schemas.microsoft.com/office/drawing/2014/main" id="{084FD2F5-EA6B-4260-84D8-C693C5126E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438629">
              <a:off x="7470054" y="2585752"/>
              <a:ext cx="360059" cy="3780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40" name="Rectangle 1195">
              <a:extLst>
                <a:ext uri="{FF2B5EF4-FFF2-40B4-BE49-F238E27FC236}">
                  <a16:creationId xmlns:a16="http://schemas.microsoft.com/office/drawing/2014/main" id="{05A33633-844A-4318-95A6-7D91E80D48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4912640" y="3924735"/>
              <a:ext cx="397970" cy="37018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41" name="Rectangle 1195">
              <a:extLst>
                <a:ext uri="{FF2B5EF4-FFF2-40B4-BE49-F238E27FC236}">
                  <a16:creationId xmlns:a16="http://schemas.microsoft.com/office/drawing/2014/main" id="{E73D4A86-5FF7-4374-AB2B-09EB2DD6D9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14956" flipH="1">
              <a:off x="5772500" y="5319987"/>
              <a:ext cx="360059" cy="388815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42" name="Rectangle 1195">
              <a:extLst>
                <a:ext uri="{FF2B5EF4-FFF2-40B4-BE49-F238E27FC236}">
                  <a16:creationId xmlns:a16="http://schemas.microsoft.com/office/drawing/2014/main" id="{04D65143-D61E-4A9D-A1D3-B21681A851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745527" flipH="1">
              <a:off x="5163160" y="4753513"/>
              <a:ext cx="397970" cy="3982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43" name="Rectangle 1195">
              <a:extLst>
                <a:ext uri="{FF2B5EF4-FFF2-40B4-BE49-F238E27FC236}">
                  <a16:creationId xmlns:a16="http://schemas.microsoft.com/office/drawing/2014/main" id="{963FC6D6-D4AA-4D65-99C2-97D16C5C4D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659190" flipH="1">
              <a:off x="5770398" y="2515781"/>
              <a:ext cx="389744" cy="3780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44" name="Rectangle 1195">
              <a:extLst>
                <a:ext uri="{FF2B5EF4-FFF2-40B4-BE49-F238E27FC236}">
                  <a16:creationId xmlns:a16="http://schemas.microsoft.com/office/drawing/2014/main" id="{E4F83C42-7045-44D7-9812-736AA5A3AE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834629" flipH="1">
              <a:off x="5146012" y="3080039"/>
              <a:ext cx="417461" cy="37018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2" name="Organigramme : Connecteur 1">
              <a:extLst>
                <a:ext uri="{FF2B5EF4-FFF2-40B4-BE49-F238E27FC236}">
                  <a16:creationId xmlns:a16="http://schemas.microsoft.com/office/drawing/2014/main" id="{064067E1-50CD-4CF8-B2AF-EDEEE5A11EA5}"/>
                </a:ext>
              </a:extLst>
            </p:cNvPr>
            <p:cNvSpPr/>
            <p:nvPr/>
          </p:nvSpPr>
          <p:spPr>
            <a:xfrm>
              <a:off x="5427535" y="2823524"/>
              <a:ext cx="2636571" cy="2582072"/>
            </a:xfrm>
            <a:prstGeom prst="flowChartConnector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randon Text Regular" panose="020B0503020203060203" pitchFamily="34" charset="0"/>
              </a:endParaRPr>
            </a:p>
          </p:txBody>
        </p:sp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60BDD493-4C02-4C57-BEF0-9354B5EF86E3}"/>
                </a:ext>
              </a:extLst>
            </p:cNvPr>
            <p:cNvGrpSpPr/>
            <p:nvPr/>
          </p:nvGrpSpPr>
          <p:grpSpPr>
            <a:xfrm>
              <a:off x="5576223" y="2992508"/>
              <a:ext cx="2308591" cy="2252414"/>
              <a:chOff x="3327318" y="2488846"/>
              <a:chExt cx="2584781" cy="2575113"/>
            </a:xfrm>
          </p:grpSpPr>
          <p:sp>
            <p:nvSpPr>
              <p:cNvPr id="88" name="Oval 1029">
                <a:extLst>
                  <a:ext uri="{FF2B5EF4-FFF2-40B4-BE49-F238E27FC236}">
                    <a16:creationId xmlns:a16="http://schemas.microsoft.com/office/drawing/2014/main" id="{32C9E590-40F7-48F7-8AF3-160F11A37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7318" y="2488846"/>
                <a:ext cx="2575113" cy="2575113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andon Text Regular" panose="020B0503020203060203" pitchFamily="34" charset="0"/>
                  <a:cs typeface="+mn-cs"/>
                </a:endParaRPr>
              </a:p>
            </p:txBody>
          </p:sp>
          <p:sp>
            <p:nvSpPr>
              <p:cNvPr id="89" name="Arc plein 88">
                <a:extLst>
                  <a:ext uri="{FF2B5EF4-FFF2-40B4-BE49-F238E27FC236}">
                    <a16:creationId xmlns:a16="http://schemas.microsoft.com/office/drawing/2014/main" id="{8438F087-0231-43F8-8C25-75E97483E524}"/>
                  </a:ext>
                </a:extLst>
              </p:cNvPr>
              <p:cNvSpPr/>
              <p:nvPr/>
            </p:nvSpPr>
            <p:spPr>
              <a:xfrm>
                <a:off x="3332457" y="2496472"/>
                <a:ext cx="2579642" cy="2516296"/>
              </a:xfrm>
              <a:prstGeom prst="blockArc">
                <a:avLst>
                  <a:gd name="adj1" fmla="val 10800000"/>
                  <a:gd name="adj2" fmla="val 16223729"/>
                  <a:gd name="adj3" fmla="val 6964"/>
                </a:avLst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</p:txBody>
          </p:sp>
          <p:sp>
            <p:nvSpPr>
              <p:cNvPr id="90" name="Arc plein 89">
                <a:extLst>
                  <a:ext uri="{FF2B5EF4-FFF2-40B4-BE49-F238E27FC236}">
                    <a16:creationId xmlns:a16="http://schemas.microsoft.com/office/drawing/2014/main" id="{D0CF3AF4-A36A-4ADB-84A7-3C25FD96DBF5}"/>
                  </a:ext>
                </a:extLst>
              </p:cNvPr>
              <p:cNvSpPr/>
              <p:nvPr/>
            </p:nvSpPr>
            <p:spPr>
              <a:xfrm rot="5400000">
                <a:off x="3352930" y="2515078"/>
                <a:ext cx="2548445" cy="2516297"/>
              </a:xfrm>
              <a:prstGeom prst="blockArc">
                <a:avLst>
                  <a:gd name="adj1" fmla="val 10800000"/>
                  <a:gd name="adj2" fmla="val 16313851"/>
                  <a:gd name="adj3" fmla="val 6941"/>
                </a:avLst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</p:txBody>
          </p:sp>
          <p:sp>
            <p:nvSpPr>
              <p:cNvPr id="91" name="Arc plein 90">
                <a:extLst>
                  <a:ext uri="{FF2B5EF4-FFF2-40B4-BE49-F238E27FC236}">
                    <a16:creationId xmlns:a16="http://schemas.microsoft.com/office/drawing/2014/main" id="{62013624-7B2B-4395-BC82-2BB8B33417F2}"/>
                  </a:ext>
                </a:extLst>
              </p:cNvPr>
              <p:cNvSpPr/>
              <p:nvPr/>
            </p:nvSpPr>
            <p:spPr>
              <a:xfrm rot="10800000">
                <a:off x="3337786" y="2536320"/>
                <a:ext cx="2548445" cy="2516297"/>
              </a:xfrm>
              <a:prstGeom prst="blockArc">
                <a:avLst>
                  <a:gd name="adj1" fmla="val 10800000"/>
                  <a:gd name="adj2" fmla="val 16315873"/>
                  <a:gd name="adj3" fmla="val 6941"/>
                </a:avLst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</p:txBody>
          </p:sp>
          <p:sp>
            <p:nvSpPr>
              <p:cNvPr id="92" name="Arc plein 91">
                <a:extLst>
                  <a:ext uri="{FF2B5EF4-FFF2-40B4-BE49-F238E27FC236}">
                    <a16:creationId xmlns:a16="http://schemas.microsoft.com/office/drawing/2014/main" id="{B6114038-F3A9-47CE-B6FD-E778F43E0F81}"/>
                  </a:ext>
                </a:extLst>
              </p:cNvPr>
              <p:cNvSpPr/>
              <p:nvPr/>
            </p:nvSpPr>
            <p:spPr>
              <a:xfrm rot="16200000">
                <a:off x="3320014" y="2516698"/>
                <a:ext cx="2548445" cy="2516297"/>
              </a:xfrm>
              <a:prstGeom prst="blockArc">
                <a:avLst>
                  <a:gd name="adj1" fmla="val 10800000"/>
                  <a:gd name="adj2" fmla="val 16313110"/>
                  <a:gd name="adj3" fmla="val 6656"/>
                </a:avLst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</p:txBody>
          </p:sp>
          <p:sp>
            <p:nvSpPr>
              <p:cNvPr id="93" name="Organigramme : Connecteur 92">
                <a:extLst>
                  <a:ext uri="{FF2B5EF4-FFF2-40B4-BE49-F238E27FC236}">
                    <a16:creationId xmlns:a16="http://schemas.microsoft.com/office/drawing/2014/main" id="{98242E29-6A57-446B-9DFB-A69853FB7339}"/>
                  </a:ext>
                </a:extLst>
              </p:cNvPr>
              <p:cNvSpPr/>
              <p:nvPr/>
            </p:nvSpPr>
            <p:spPr>
              <a:xfrm>
                <a:off x="4413337" y="3577219"/>
                <a:ext cx="411645" cy="400776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randon Text Regular" panose="020B0503020203060203" pitchFamily="34" charset="0"/>
                </a:endParaRPr>
              </a:p>
            </p:txBody>
          </p:sp>
        </p:grpSp>
        <p:cxnSp>
          <p:nvCxnSpPr>
            <p:cNvPr id="94" name="Connecteur droit avec flèche 93">
              <a:extLst>
                <a:ext uri="{FF2B5EF4-FFF2-40B4-BE49-F238E27FC236}">
                  <a16:creationId xmlns:a16="http://schemas.microsoft.com/office/drawing/2014/main" id="{580EA38B-FCF8-4E0C-9D52-3056A411B2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8117" y="2208910"/>
              <a:ext cx="993870" cy="79938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ZoneTexte 94">
                  <a:extLst>
                    <a:ext uri="{FF2B5EF4-FFF2-40B4-BE49-F238E27FC236}">
                      <a16:creationId xmlns:a16="http://schemas.microsoft.com/office/drawing/2014/main" id="{1C63005F-03FF-4297-B099-C061D440A795}"/>
                    </a:ext>
                  </a:extLst>
                </p:cNvPr>
                <p:cNvSpPr txBox="1"/>
                <p:nvPr/>
              </p:nvSpPr>
              <p:spPr>
                <a:xfrm>
                  <a:off x="8420709" y="1811283"/>
                  <a:ext cx="426720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fr-FR" sz="2400" dirty="0">
                    <a:solidFill>
                      <a:schemeClr val="tx1"/>
                    </a:solidFill>
                    <a:latin typeface="Brandon Text Regular" panose="020B0503020203060203" pitchFamily="34" charset="0"/>
                  </a:endParaRPr>
                </a:p>
              </p:txBody>
            </p:sp>
          </mc:Choice>
          <mc:Fallback xmlns="">
            <p:sp>
              <p:nvSpPr>
                <p:cNvPr id="95" name="ZoneTexte 94">
                  <a:extLst>
                    <a:ext uri="{FF2B5EF4-FFF2-40B4-BE49-F238E27FC236}">
                      <a16:creationId xmlns:a16="http://schemas.microsoft.com/office/drawing/2014/main" id="{1C63005F-03FF-4297-B099-C061D440A7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0709" y="1811283"/>
                  <a:ext cx="426720" cy="4616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564E683E-68C4-439E-BC77-F14DB342BB9E}"/>
                  </a:ext>
                </a:extLst>
              </p:cNvPr>
              <p:cNvSpPr txBox="1"/>
              <p:nvPr/>
            </p:nvSpPr>
            <p:spPr>
              <a:xfrm>
                <a:off x="276145" y="3601082"/>
                <a:ext cx="4195927" cy="1875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  <m:sup/>
                        <m:e>
                          <m:r>
                            <a:rPr lang="fr-FR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</m:nary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fr-FR" b="1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𝐧</m:t>
                      </m:r>
                      <m:r>
                        <a:rPr lang="fr-FR" b="1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dΓ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fr-FR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fr-FR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b="0" i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μ</m:t>
                                      </m:r>
                                    </m:e>
                                    <m:sub>
                                      <m:r>
                                        <a:rPr lang="fr-FR" b="0" i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sSubSup>
                                <m:sSubSupPr>
                                  <m:ctrlP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sub>
                                <m:sup>
                                  <m:r>
                                    <a:rPr lang="fr-FR" b="0" i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f>
                                <m:fPr>
                                  <m:ctrlP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b="0" i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μ</m:t>
                                      </m:r>
                                    </m:e>
                                    <m:sub>
                                      <m:r>
                                        <a:rPr lang="fr-FR" b="0" i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e>
                      </m:nary>
                      <m:r>
                        <a:rPr lang="fr-FR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fr-FR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fr-FR" dirty="0">
                  <a:latin typeface="Brandon Text Regular" panose="020B0503020203060203" pitchFamily="34" charset="0"/>
                </a:endParaRPr>
              </a:p>
            </p:txBody>
          </p:sp>
        </mc:Choice>
        <mc:Fallback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564E683E-68C4-439E-BC77-F14DB342B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45" y="3601082"/>
                <a:ext cx="4195927" cy="18754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ZoneTexte 97">
            <a:extLst>
              <a:ext uri="{FF2B5EF4-FFF2-40B4-BE49-F238E27FC236}">
                <a16:creationId xmlns:a16="http://schemas.microsoft.com/office/drawing/2014/main" id="{476113BF-EA8F-4053-A18A-5FE6117081F8}"/>
              </a:ext>
            </a:extLst>
          </p:cNvPr>
          <p:cNvSpPr txBox="1"/>
          <p:nvPr/>
        </p:nvSpPr>
        <p:spPr>
          <a:xfrm>
            <a:off x="355685" y="5690611"/>
            <a:ext cx="3218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Même principe pour le couple.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B46C41D8-8A23-493A-92D0-D138E7E9A57E}"/>
              </a:ext>
            </a:extLst>
          </p:cNvPr>
          <p:cNvSpPr txBox="1"/>
          <p:nvPr/>
        </p:nvSpPr>
        <p:spPr>
          <a:xfrm>
            <a:off x="355597" y="3352293"/>
            <a:ext cx="3733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Force résultante sur le rotor/stator: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88361FE6-5BB4-4A5C-BA61-0BFA5C41C9D0}"/>
              </a:ext>
            </a:extLst>
          </p:cNvPr>
          <p:cNvSpPr txBox="1"/>
          <p:nvPr/>
        </p:nvSpPr>
        <p:spPr>
          <a:xfrm>
            <a:off x="90081" y="6091236"/>
            <a:ext cx="875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Brandon Text Regular" panose="020B0503020203060203" pitchFamily="34" charset="0"/>
              </a:rPr>
              <a:t>Application au milieu de l’entrefer pour réduire le bruit numérique</a:t>
            </a:r>
            <a:endParaRPr lang="en-GB" dirty="0">
              <a:latin typeface="Brandon Text Regular" panose="020B050302020306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B1E0DA0D-2B51-4740-8A60-E8A1C3D5D43D}"/>
                  </a:ext>
                </a:extLst>
              </p:cNvPr>
              <p:cNvSpPr txBox="1"/>
              <p:nvPr/>
            </p:nvSpPr>
            <p:spPr>
              <a:xfrm>
                <a:off x="1062092" y="2240438"/>
                <a:ext cx="2751010" cy="630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μ</m:t>
                          </m:r>
                        </m:den>
                      </m:f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m:rPr>
                                    <m:brk m:alnAt="7"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  <m:sup>
                                    <m: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fr-FR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  <m:sup>
                                    <m: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  <m:sup>
                                    <m: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>
                  <a:latin typeface="Brandon Text Regular" panose="020B0503020203060203" pitchFamily="34" charset="0"/>
                </a:endParaRPr>
              </a:p>
            </p:txBody>
          </p:sp>
        </mc:Choice>
        <mc:Fallback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B1E0DA0D-2B51-4740-8A60-E8A1C3D5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92" y="2240438"/>
                <a:ext cx="2751010" cy="6302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340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texte 1"/>
          <p:cNvSpPr>
            <a:spLocks noGrp="1"/>
          </p:cNvSpPr>
          <p:nvPr>
            <p:ph type="body" sz="quarter" idx="10"/>
          </p:nvPr>
        </p:nvSpPr>
        <p:spPr bwMode="auto">
          <a:xfrm>
            <a:off x="-28575" y="1452425"/>
            <a:ext cx="9180513" cy="107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sz="2800" dirty="0">
                <a:latin typeface="Brandon Text Regular" panose="020B0503020203060203" pitchFamily="34" charset="0"/>
              </a:rPr>
              <a:t>Méthodes numériques appliquées au calcul des vibrations d’origine électromagnétique : </a:t>
            </a:r>
            <a:br>
              <a:rPr lang="fr-FR" altLang="fr-FR" sz="2800" dirty="0">
                <a:latin typeface="Brandon Text Regular" panose="020B0503020203060203" pitchFamily="34" charset="0"/>
              </a:rPr>
            </a:br>
            <a:r>
              <a:rPr lang="fr-FR" altLang="fr-FR" sz="2800" dirty="0">
                <a:latin typeface="Brandon Text Regular" panose="020B0503020203060203" pitchFamily="34" charset="0"/>
              </a:rPr>
              <a:t>Schémas de projection des efforts magnétiques et développement de modèles réduits.</a:t>
            </a:r>
          </a:p>
        </p:txBody>
      </p:sp>
      <p:sp>
        <p:nvSpPr>
          <p:cNvPr id="13315" name="Espace réservé du texte 2"/>
          <p:cNvSpPr>
            <a:spLocks noGrp="1"/>
          </p:cNvSpPr>
          <p:nvPr>
            <p:ph type="body" sz="quarter" idx="11"/>
          </p:nvPr>
        </p:nvSpPr>
        <p:spPr bwMode="auto">
          <a:xfrm>
            <a:off x="0" y="3429000"/>
            <a:ext cx="9144000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fr-FR" altLang="fr-FR" sz="2400" dirty="0">
                <a:latin typeface="Brandon Text Regular" panose="020B0503020203060203" pitchFamily="34" charset="0"/>
              </a:rPr>
              <a:t>Raphaël Pile</a:t>
            </a:r>
          </a:p>
        </p:txBody>
      </p:sp>
      <p:sp>
        <p:nvSpPr>
          <p:cNvPr id="13316" name="Espace réservé du texte 3"/>
          <p:cNvSpPr>
            <a:spLocks noGrp="1"/>
          </p:cNvSpPr>
          <p:nvPr>
            <p:ph type="body" sz="quarter" idx="12"/>
          </p:nvPr>
        </p:nvSpPr>
        <p:spPr bwMode="auto">
          <a:xfrm>
            <a:off x="348974" y="4980747"/>
            <a:ext cx="4608513" cy="14299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altLang="fr-FR" sz="1800" dirty="0" err="1">
                <a:latin typeface="Brandon Text Regular" panose="020B0503020203060203" pitchFamily="34" charset="0"/>
              </a:rPr>
              <a:t>Encadrants</a:t>
            </a:r>
            <a:r>
              <a:rPr lang="en-US" altLang="fr-FR" sz="1800" dirty="0">
                <a:latin typeface="Brandon Text Regular" panose="020B0503020203060203" pitchFamily="34" charset="0"/>
              </a:rPr>
              <a:t>:  </a:t>
            </a:r>
          </a:p>
          <a:p>
            <a:pPr marL="171450" indent="-17145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fr-FR" sz="1800" dirty="0" err="1">
                <a:latin typeface="Brandon Text Regular" panose="020B0503020203060203" pitchFamily="34" charset="0"/>
              </a:rPr>
              <a:t>Yvonnick</a:t>
            </a:r>
            <a:r>
              <a:rPr lang="en-US" altLang="fr-FR" sz="1800" dirty="0">
                <a:latin typeface="Brandon Text Regular" panose="020B0503020203060203" pitchFamily="34" charset="0"/>
              </a:rPr>
              <a:t> Le </a:t>
            </a:r>
            <a:r>
              <a:rPr lang="en-US" altLang="fr-FR" sz="1800" dirty="0" err="1">
                <a:latin typeface="Brandon Text Regular" panose="020B0503020203060203" pitchFamily="34" charset="0"/>
              </a:rPr>
              <a:t>Menach</a:t>
            </a:r>
            <a:r>
              <a:rPr lang="en-US" altLang="fr-FR" sz="1800" dirty="0">
                <a:latin typeface="Brandon Text Regular" panose="020B0503020203060203" pitchFamily="34" charset="0"/>
              </a:rPr>
              <a:t> (L2EP)</a:t>
            </a:r>
          </a:p>
          <a:p>
            <a:pPr marL="171450" indent="-17145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fr-FR" sz="1800" dirty="0">
                <a:latin typeface="Brandon Text Regular" panose="020B0503020203060203" pitchFamily="34" charset="0"/>
              </a:rPr>
              <a:t>Guillaume Parent (LSEE)</a:t>
            </a:r>
          </a:p>
          <a:p>
            <a:pPr marL="171450" indent="-17145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fr-FR" sz="1800" dirty="0">
                <a:latin typeface="Brandon Text Regular" panose="020B0503020203060203" pitchFamily="34" charset="0"/>
              </a:rPr>
              <a:t>Jean Le </a:t>
            </a:r>
            <a:r>
              <a:rPr lang="en-US" altLang="fr-FR" sz="1800" dirty="0" err="1">
                <a:latin typeface="Brandon Text Regular" panose="020B0503020203060203" pitchFamily="34" charset="0"/>
              </a:rPr>
              <a:t>Besnerais</a:t>
            </a:r>
            <a:r>
              <a:rPr lang="en-US" altLang="fr-FR" sz="1800" dirty="0">
                <a:latin typeface="Brandon Text Regular" panose="020B0503020203060203" pitchFamily="34" charset="0"/>
              </a:rPr>
              <a:t> (EOMYS)</a:t>
            </a:r>
          </a:p>
          <a:p>
            <a:pPr marL="171450" indent="-17145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fr-FR" sz="1800" dirty="0">
                <a:latin typeface="Brandon Text Regular" panose="020B0503020203060203" pitchFamily="34" charset="0"/>
              </a:rPr>
              <a:t>Thomas </a:t>
            </a:r>
            <a:r>
              <a:rPr lang="en-US" altLang="fr-FR" sz="1800" dirty="0" err="1">
                <a:latin typeface="Brandon Text Regular" panose="020B0503020203060203" pitchFamily="34" charset="0"/>
              </a:rPr>
              <a:t>Henneron</a:t>
            </a:r>
            <a:r>
              <a:rPr lang="en-US" altLang="fr-FR" sz="1800" dirty="0">
                <a:latin typeface="Brandon Text Regular" panose="020B0503020203060203" pitchFamily="34" charset="0"/>
              </a:rPr>
              <a:t> (L2EP)</a:t>
            </a:r>
          </a:p>
          <a:p>
            <a:pPr marL="171450" indent="-17145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fr-FR" sz="1800" dirty="0">
                <a:latin typeface="Brandon Text Regular" panose="020B0503020203060203" pitchFamily="34" charset="0"/>
              </a:rPr>
              <a:t>Jean-Philippe </a:t>
            </a:r>
            <a:r>
              <a:rPr lang="en-US" altLang="fr-FR" sz="1800" dirty="0" err="1">
                <a:latin typeface="Brandon Text Regular" panose="020B0503020203060203" pitchFamily="34" charset="0"/>
              </a:rPr>
              <a:t>Lecointe</a:t>
            </a:r>
            <a:r>
              <a:rPr lang="en-US" altLang="fr-FR" sz="1800" dirty="0">
                <a:latin typeface="Brandon Text Regular" panose="020B0503020203060203" pitchFamily="34" charset="0"/>
              </a:rPr>
              <a:t> (LSEE)</a:t>
            </a:r>
          </a:p>
          <a:p>
            <a:pPr marL="171450" indent="-17145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US" altLang="fr-FR" sz="1800" dirty="0">
              <a:latin typeface="Brandon Text Regular" panose="020B0503020203060203" pitchFamily="34" charset="0"/>
            </a:endParaRPr>
          </a:p>
          <a:p>
            <a:pPr>
              <a:lnSpc>
                <a:spcPct val="80000"/>
              </a:lnSpc>
            </a:pPr>
            <a:endParaRPr lang="en-US" altLang="fr-FR" sz="1800" dirty="0">
              <a:latin typeface="Brandon Text Regular" panose="020B0503020203060203" pitchFamily="34" charset="0"/>
            </a:endParaRPr>
          </a:p>
        </p:txBody>
      </p:sp>
      <p:sp>
        <p:nvSpPr>
          <p:cNvPr id="13317" name="Espace réservé du texte 4"/>
          <p:cNvSpPr>
            <a:spLocks noGrp="1"/>
          </p:cNvSpPr>
          <p:nvPr>
            <p:ph type="body" sz="quarter" idx="13"/>
          </p:nvPr>
        </p:nvSpPr>
        <p:spPr bwMode="auto">
          <a:xfrm>
            <a:off x="2464904" y="188913"/>
            <a:ext cx="6664809" cy="36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/>
              <a:t>Soutenance de thèse</a:t>
            </a:r>
          </a:p>
        </p:txBody>
      </p:sp>
      <p:sp>
        <p:nvSpPr>
          <p:cNvPr id="13318" name="Espace réservé du texte 5"/>
          <p:cNvSpPr>
            <a:spLocks noGrp="1"/>
          </p:cNvSpPr>
          <p:nvPr>
            <p:ph type="body" sz="quarter" idx="14"/>
          </p:nvPr>
        </p:nvSpPr>
        <p:spPr bwMode="auto">
          <a:xfrm>
            <a:off x="7164388" y="804863"/>
            <a:ext cx="1963737" cy="36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/>
              <a:t>20/01/21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r="31848"/>
          <a:stretch/>
        </p:blipFill>
        <p:spPr>
          <a:xfrm>
            <a:off x="7029346" y="6028489"/>
            <a:ext cx="1630202" cy="396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973" y="6024756"/>
            <a:ext cx="1517543" cy="46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3"/>
          <a:stretch/>
        </p:blipFill>
        <p:spPr>
          <a:xfrm>
            <a:off x="3942854" y="6058401"/>
            <a:ext cx="1334073" cy="64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1">
            <a:extLst>
              <a:ext uri="{FF2B5EF4-FFF2-40B4-BE49-F238E27FC236}">
                <a16:creationId xmlns:a16="http://schemas.microsoft.com/office/drawing/2014/main" id="{8F07B3CA-6211-4612-ABC9-B9C27D5DC843}"/>
              </a:ext>
            </a:extLst>
          </p:cNvPr>
          <p:cNvSpPr txBox="1">
            <a:spLocks/>
          </p:cNvSpPr>
          <p:nvPr/>
        </p:nvSpPr>
        <p:spPr>
          <a:xfrm>
            <a:off x="188176" y="536336"/>
            <a:ext cx="11176369" cy="7506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texte 12">
            <a:extLst>
              <a:ext uri="{FF2B5EF4-FFF2-40B4-BE49-F238E27FC236}">
                <a16:creationId xmlns:a16="http://schemas.microsoft.com/office/drawing/2014/main" id="{95C45C7C-53E8-4306-BCE1-435D53336AEF}"/>
              </a:ext>
            </a:extLst>
          </p:cNvPr>
          <p:cNvSpPr txBox="1">
            <a:spLocks/>
          </p:cNvSpPr>
          <p:nvPr/>
        </p:nvSpPr>
        <p:spPr>
          <a:xfrm>
            <a:off x="122551" y="865082"/>
            <a:ext cx="8911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/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Brandon Text Regular" panose="020B0503020203060203" pitchFamily="34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Brandon Text Regular" panose="020B0503020203060203" pitchFamily="34" charset="0"/>
                <a:cs typeface="+mn-cs"/>
              </a:rPr>
              <a:t>Cette méthode a été étendue à l’estimation locale des forces s’appliquant sur le rotor/stator.</a:t>
            </a: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95EE31DD-3DA5-4934-9C21-3CB0BA6DB349}"/>
              </a:ext>
            </a:extLst>
          </p:cNvPr>
          <p:cNvSpPr txBox="1">
            <a:spLocks/>
          </p:cNvSpPr>
          <p:nvPr/>
        </p:nvSpPr>
        <p:spPr>
          <a:xfrm>
            <a:off x="0" y="265885"/>
            <a:ext cx="6120680" cy="417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/>
              <a:t>Modélisation des Forces Magnétiques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564E683E-68C4-439E-BC77-F14DB342BB9E}"/>
                  </a:ext>
                </a:extLst>
              </p:cNvPr>
              <p:cNvSpPr txBox="1"/>
              <p:nvPr/>
            </p:nvSpPr>
            <p:spPr>
              <a:xfrm>
                <a:off x="-495244" y="3119496"/>
                <a:ext cx="5018460" cy="1025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ag</m:t>
                          </m:r>
                        </m:sub>
                      </m:sSub>
                      <m:r>
                        <a:rPr lang="fr-FR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fr-FR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Sup>
                            <m:sSubSupPr>
                              <m:ctrlP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  <m:sup>
                              <m:r>
                                <a:rPr lang="fr-FR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f>
                            <m:fPr>
                              <m:ctrlP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fr-FR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fr-FR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</m:oMath>
                  </m:oMathPara>
                </a14:m>
                <a:endParaRPr lang="fr-FR" dirty="0"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564E683E-68C4-439E-BC77-F14DB342B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5244" y="3119496"/>
                <a:ext cx="5018460" cy="102585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476113BF-EA8F-4053-A18A-5FE6117081F8}"/>
                  </a:ext>
                </a:extLst>
              </p:cNvPr>
              <p:cNvSpPr txBox="1"/>
              <p:nvPr/>
            </p:nvSpPr>
            <p:spPr>
              <a:xfrm>
                <a:off x="692423" y="4295259"/>
                <a:ext cx="24201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randon Text Regular" panose="020B0503020203060203" pitchFamily="34" charset="0"/>
                  </a:rPr>
                  <a:t>définie sur la surface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fr-FR" dirty="0"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476113BF-EA8F-4053-A18A-5FE611708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23" y="4295259"/>
                <a:ext cx="2420150" cy="369332"/>
              </a:xfrm>
              <a:prstGeom prst="rect">
                <a:avLst/>
              </a:prstGeom>
              <a:blipFill>
                <a:blip r:embed="rId3"/>
                <a:stretch>
                  <a:fillRect l="-2267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ZoneTexte 98">
            <a:extLst>
              <a:ext uri="{FF2B5EF4-FFF2-40B4-BE49-F238E27FC236}">
                <a16:creationId xmlns:a16="http://schemas.microsoft.com/office/drawing/2014/main" id="{B46C41D8-8A23-493A-92D0-D138E7E9A57E}"/>
              </a:ext>
            </a:extLst>
          </p:cNvPr>
          <p:cNvSpPr txBox="1"/>
          <p:nvPr/>
        </p:nvSpPr>
        <p:spPr>
          <a:xfrm>
            <a:off x="342821" y="2779629"/>
            <a:ext cx="357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Force surfacique d’entrefer (</a:t>
            </a:r>
            <a:r>
              <a:rPr lang="fr-FR" b="1" dirty="0">
                <a:latin typeface="Brandon Text Regular" panose="020B0503020203060203" pitchFamily="34" charset="0"/>
              </a:rPr>
              <a:t>FSE</a:t>
            </a:r>
            <a:r>
              <a:rPr lang="fr-FR" dirty="0">
                <a:latin typeface="Brandon Text Regular" panose="020B0503020203060203" pitchFamily="34" charset="0"/>
              </a:rPr>
              <a:t>):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46C5D82-5069-4E19-AD9D-6C266542D155}"/>
              </a:ext>
            </a:extLst>
          </p:cNvPr>
          <p:cNvGrpSpPr/>
          <p:nvPr/>
        </p:nvGrpSpPr>
        <p:grpSpPr>
          <a:xfrm>
            <a:off x="4589315" y="1458858"/>
            <a:ext cx="4270628" cy="4433501"/>
            <a:chOff x="4589315" y="1811283"/>
            <a:chExt cx="4270628" cy="4433501"/>
          </a:xfrm>
        </p:grpSpPr>
        <p:sp>
          <p:nvSpPr>
            <p:cNvPr id="34" name="Oval 1029">
              <a:extLst>
                <a:ext uri="{FF2B5EF4-FFF2-40B4-BE49-F238E27FC236}">
                  <a16:creationId xmlns:a16="http://schemas.microsoft.com/office/drawing/2014/main" id="{EDB1DEC3-F09C-4D98-801D-0B7016954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9315" y="2062431"/>
              <a:ext cx="4270628" cy="4182353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12700">
              <a:solidFill>
                <a:sysClr val="window" lastClr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35" name="Oval 1030">
              <a:extLst>
                <a:ext uri="{FF2B5EF4-FFF2-40B4-BE49-F238E27FC236}">
                  <a16:creationId xmlns:a16="http://schemas.microsoft.com/office/drawing/2014/main" id="{31D9045C-0B16-426F-9802-6194C6837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097" y="2341989"/>
              <a:ext cx="3607064" cy="3532505"/>
            </a:xfrm>
            <a:prstGeom prst="ellipse">
              <a:avLst/>
            </a:prstGeom>
            <a:solidFill>
              <a:sysClr val="window" lastClr="FFFFFF"/>
            </a:solidFill>
            <a:ln w="12700">
              <a:solidFill>
                <a:sysClr val="window" lastClr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36" name="Rectangle 1195">
              <a:extLst>
                <a:ext uri="{FF2B5EF4-FFF2-40B4-BE49-F238E27FC236}">
                  <a16:creationId xmlns:a16="http://schemas.microsoft.com/office/drawing/2014/main" id="{D8F7A5F1-56F0-496E-BF48-A7064CEC1E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633714" y="5518505"/>
              <a:ext cx="367659" cy="37018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37" name="Rectangle 1195">
              <a:extLst>
                <a:ext uri="{FF2B5EF4-FFF2-40B4-BE49-F238E27FC236}">
                  <a16:creationId xmlns:a16="http://schemas.microsoft.com/office/drawing/2014/main" id="{90C7E5F9-2101-4C89-AAFE-31D6831284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636979" y="2318823"/>
              <a:ext cx="360059" cy="3780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38" name="Rectangle 1195">
              <a:extLst>
                <a:ext uri="{FF2B5EF4-FFF2-40B4-BE49-F238E27FC236}">
                  <a16:creationId xmlns:a16="http://schemas.microsoft.com/office/drawing/2014/main" id="{093D47F7-0E71-41D4-835C-039EF831D4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173435" y="3917670"/>
              <a:ext cx="367659" cy="37018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39" name="Rectangle 1195">
              <a:extLst>
                <a:ext uri="{FF2B5EF4-FFF2-40B4-BE49-F238E27FC236}">
                  <a16:creationId xmlns:a16="http://schemas.microsoft.com/office/drawing/2014/main" id="{9734554C-DDDA-4EB5-8F18-402D197D47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626119">
              <a:off x="7970466" y="4698604"/>
              <a:ext cx="367659" cy="37018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40" name="Rectangle 1195">
              <a:extLst>
                <a:ext uri="{FF2B5EF4-FFF2-40B4-BE49-F238E27FC236}">
                  <a16:creationId xmlns:a16="http://schemas.microsoft.com/office/drawing/2014/main" id="{21DA1B5E-859C-43A6-A97C-2F3CA59381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905525">
              <a:off x="7482131" y="5269137"/>
              <a:ext cx="360059" cy="3780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41" name="Rectangle 1195">
              <a:extLst>
                <a:ext uri="{FF2B5EF4-FFF2-40B4-BE49-F238E27FC236}">
                  <a16:creationId xmlns:a16="http://schemas.microsoft.com/office/drawing/2014/main" id="{32E3B936-F9BC-459A-A405-587B0A673A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175219">
              <a:off x="7989604" y="3160473"/>
              <a:ext cx="367659" cy="37018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42" name="Rectangle 1195">
              <a:extLst>
                <a:ext uri="{FF2B5EF4-FFF2-40B4-BE49-F238E27FC236}">
                  <a16:creationId xmlns:a16="http://schemas.microsoft.com/office/drawing/2014/main" id="{A47766F7-B01D-4648-A7C0-60E41FB135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438629">
              <a:off x="7470054" y="2585752"/>
              <a:ext cx="360059" cy="3780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43" name="Rectangle 1195">
              <a:extLst>
                <a:ext uri="{FF2B5EF4-FFF2-40B4-BE49-F238E27FC236}">
                  <a16:creationId xmlns:a16="http://schemas.microsoft.com/office/drawing/2014/main" id="{EEF620F4-521F-40CB-B274-DE9C369051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4912640" y="3924735"/>
              <a:ext cx="397970" cy="37018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44" name="Rectangle 1195">
              <a:extLst>
                <a:ext uri="{FF2B5EF4-FFF2-40B4-BE49-F238E27FC236}">
                  <a16:creationId xmlns:a16="http://schemas.microsoft.com/office/drawing/2014/main" id="{C3F9003A-51F7-4740-978A-4014BF3D79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14956" flipH="1">
              <a:off x="5772500" y="5319987"/>
              <a:ext cx="360059" cy="388815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45" name="Rectangle 1195">
              <a:extLst>
                <a:ext uri="{FF2B5EF4-FFF2-40B4-BE49-F238E27FC236}">
                  <a16:creationId xmlns:a16="http://schemas.microsoft.com/office/drawing/2014/main" id="{A3C473E2-22D1-494A-B6E4-5D5249896B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745527" flipH="1">
              <a:off x="5163160" y="4753513"/>
              <a:ext cx="397970" cy="3982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46" name="Rectangle 1195">
              <a:extLst>
                <a:ext uri="{FF2B5EF4-FFF2-40B4-BE49-F238E27FC236}">
                  <a16:creationId xmlns:a16="http://schemas.microsoft.com/office/drawing/2014/main" id="{2022C623-3128-4D3A-A5DB-645F4E1413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659190" flipH="1">
              <a:off x="5770398" y="2515781"/>
              <a:ext cx="389744" cy="3780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47" name="Rectangle 1195">
              <a:extLst>
                <a:ext uri="{FF2B5EF4-FFF2-40B4-BE49-F238E27FC236}">
                  <a16:creationId xmlns:a16="http://schemas.microsoft.com/office/drawing/2014/main" id="{CB3495B3-B86D-436C-A63F-BAAC9931F9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834629" flipH="1">
              <a:off x="5146012" y="3080039"/>
              <a:ext cx="417461" cy="37018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48" name="Organigramme : Connecteur 47">
              <a:extLst>
                <a:ext uri="{FF2B5EF4-FFF2-40B4-BE49-F238E27FC236}">
                  <a16:creationId xmlns:a16="http://schemas.microsoft.com/office/drawing/2014/main" id="{7674E587-D979-473E-A077-3BF4EB45253A}"/>
                </a:ext>
              </a:extLst>
            </p:cNvPr>
            <p:cNvSpPr/>
            <p:nvPr/>
          </p:nvSpPr>
          <p:spPr>
            <a:xfrm>
              <a:off x="5427535" y="2823524"/>
              <a:ext cx="2636571" cy="2582072"/>
            </a:xfrm>
            <a:prstGeom prst="flowChartConnector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randon Text Regular" panose="020B0503020203060203" pitchFamily="34" charset="0"/>
              </a:endParaRPr>
            </a:p>
          </p:txBody>
        </p: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7DEB1087-ABAE-44F7-A58E-4CF9A36C93EF}"/>
                </a:ext>
              </a:extLst>
            </p:cNvPr>
            <p:cNvGrpSpPr/>
            <p:nvPr/>
          </p:nvGrpSpPr>
          <p:grpSpPr>
            <a:xfrm>
              <a:off x="5576223" y="2992508"/>
              <a:ext cx="2308591" cy="2252414"/>
              <a:chOff x="3327318" y="2488846"/>
              <a:chExt cx="2584781" cy="2575113"/>
            </a:xfrm>
          </p:grpSpPr>
          <p:sp>
            <p:nvSpPr>
              <p:cNvPr id="52" name="Oval 1029">
                <a:extLst>
                  <a:ext uri="{FF2B5EF4-FFF2-40B4-BE49-F238E27FC236}">
                    <a16:creationId xmlns:a16="http://schemas.microsoft.com/office/drawing/2014/main" id="{BAB3CEA5-D239-4270-8E13-F682ECCD5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7318" y="2488846"/>
                <a:ext cx="2575113" cy="2575113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andon Text Regular" panose="020B0503020203060203" pitchFamily="34" charset="0"/>
                  <a:cs typeface="+mn-cs"/>
                </a:endParaRPr>
              </a:p>
            </p:txBody>
          </p:sp>
          <p:sp>
            <p:nvSpPr>
              <p:cNvPr id="53" name="Arc plein 52">
                <a:extLst>
                  <a:ext uri="{FF2B5EF4-FFF2-40B4-BE49-F238E27FC236}">
                    <a16:creationId xmlns:a16="http://schemas.microsoft.com/office/drawing/2014/main" id="{9711269A-FB22-4C71-A6C1-D9FD7E99966B}"/>
                  </a:ext>
                </a:extLst>
              </p:cNvPr>
              <p:cNvSpPr/>
              <p:nvPr/>
            </p:nvSpPr>
            <p:spPr>
              <a:xfrm>
                <a:off x="3332457" y="2496472"/>
                <a:ext cx="2579642" cy="2516296"/>
              </a:xfrm>
              <a:prstGeom prst="blockArc">
                <a:avLst>
                  <a:gd name="adj1" fmla="val 10800000"/>
                  <a:gd name="adj2" fmla="val 16223729"/>
                  <a:gd name="adj3" fmla="val 6964"/>
                </a:avLst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</p:txBody>
          </p:sp>
          <p:sp>
            <p:nvSpPr>
              <p:cNvPr id="54" name="Arc plein 53">
                <a:extLst>
                  <a:ext uri="{FF2B5EF4-FFF2-40B4-BE49-F238E27FC236}">
                    <a16:creationId xmlns:a16="http://schemas.microsoft.com/office/drawing/2014/main" id="{90D4A719-8178-4C19-B15D-87FBDAF5CE4D}"/>
                  </a:ext>
                </a:extLst>
              </p:cNvPr>
              <p:cNvSpPr/>
              <p:nvPr/>
            </p:nvSpPr>
            <p:spPr>
              <a:xfrm rot="5400000">
                <a:off x="3352930" y="2515078"/>
                <a:ext cx="2548445" cy="2516297"/>
              </a:xfrm>
              <a:prstGeom prst="blockArc">
                <a:avLst>
                  <a:gd name="adj1" fmla="val 10800000"/>
                  <a:gd name="adj2" fmla="val 16313851"/>
                  <a:gd name="adj3" fmla="val 6941"/>
                </a:avLst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</p:txBody>
          </p:sp>
          <p:sp>
            <p:nvSpPr>
              <p:cNvPr id="55" name="Arc plein 54">
                <a:extLst>
                  <a:ext uri="{FF2B5EF4-FFF2-40B4-BE49-F238E27FC236}">
                    <a16:creationId xmlns:a16="http://schemas.microsoft.com/office/drawing/2014/main" id="{293AD6A6-2812-41E7-86E9-47D46CBE0C50}"/>
                  </a:ext>
                </a:extLst>
              </p:cNvPr>
              <p:cNvSpPr/>
              <p:nvPr/>
            </p:nvSpPr>
            <p:spPr>
              <a:xfrm rot="10800000">
                <a:off x="3337786" y="2536320"/>
                <a:ext cx="2548445" cy="2516297"/>
              </a:xfrm>
              <a:prstGeom prst="blockArc">
                <a:avLst>
                  <a:gd name="adj1" fmla="val 10800000"/>
                  <a:gd name="adj2" fmla="val 16315873"/>
                  <a:gd name="adj3" fmla="val 6941"/>
                </a:avLst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</p:txBody>
          </p:sp>
          <p:sp>
            <p:nvSpPr>
              <p:cNvPr id="56" name="Arc plein 55">
                <a:extLst>
                  <a:ext uri="{FF2B5EF4-FFF2-40B4-BE49-F238E27FC236}">
                    <a16:creationId xmlns:a16="http://schemas.microsoft.com/office/drawing/2014/main" id="{05E9EB55-FA69-4A28-9E05-96FABB839EA5}"/>
                  </a:ext>
                </a:extLst>
              </p:cNvPr>
              <p:cNvSpPr/>
              <p:nvPr/>
            </p:nvSpPr>
            <p:spPr>
              <a:xfrm rot="16200000">
                <a:off x="3320014" y="2516698"/>
                <a:ext cx="2548445" cy="2516297"/>
              </a:xfrm>
              <a:prstGeom prst="blockArc">
                <a:avLst>
                  <a:gd name="adj1" fmla="val 10800000"/>
                  <a:gd name="adj2" fmla="val 16313110"/>
                  <a:gd name="adj3" fmla="val 6656"/>
                </a:avLst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</p:txBody>
          </p:sp>
          <p:sp>
            <p:nvSpPr>
              <p:cNvPr id="57" name="Organigramme : Connecteur 56">
                <a:extLst>
                  <a:ext uri="{FF2B5EF4-FFF2-40B4-BE49-F238E27FC236}">
                    <a16:creationId xmlns:a16="http://schemas.microsoft.com/office/drawing/2014/main" id="{F5C08B3B-04CE-4FA7-9C2C-9A7EB7FC5BC4}"/>
                  </a:ext>
                </a:extLst>
              </p:cNvPr>
              <p:cNvSpPr/>
              <p:nvPr/>
            </p:nvSpPr>
            <p:spPr>
              <a:xfrm>
                <a:off x="4413337" y="3577219"/>
                <a:ext cx="411645" cy="400776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Brandon Text Regular" panose="020B0503020203060203" pitchFamily="34" charset="0"/>
                </a:endParaRPr>
              </a:p>
            </p:txBody>
          </p:sp>
        </p:grp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1C683C29-123C-4F5A-B923-A7305BC933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8117" y="2208910"/>
              <a:ext cx="993870" cy="79938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A535E3E9-1D38-45A9-9CB6-E7B09FE7FADF}"/>
                    </a:ext>
                  </a:extLst>
                </p:cNvPr>
                <p:cNvSpPr txBox="1"/>
                <p:nvPr/>
              </p:nvSpPr>
              <p:spPr>
                <a:xfrm>
                  <a:off x="8420709" y="1811283"/>
                  <a:ext cx="426720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fr-FR" sz="2400" dirty="0">
                    <a:solidFill>
                      <a:schemeClr val="tx1"/>
                    </a:solidFill>
                    <a:latin typeface="Brandon Text Regular" panose="020B0503020203060203" pitchFamily="34" charset="0"/>
                  </a:endParaRPr>
                </a:p>
              </p:txBody>
            </p:sp>
          </mc:Choice>
          <mc:Fallback xmlns="">
            <p:sp>
              <p:nvSpPr>
                <p:cNvPr id="95" name="ZoneTexte 94">
                  <a:extLst>
                    <a:ext uri="{FF2B5EF4-FFF2-40B4-BE49-F238E27FC236}">
                      <a16:creationId xmlns:a16="http://schemas.microsoft.com/office/drawing/2014/main" id="{1C63005F-03FF-4297-B099-C061D440A7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0709" y="1811283"/>
                  <a:ext cx="426720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94D767A5-6E89-4884-9E91-1959CE6078E5}"/>
              </a:ext>
            </a:extLst>
          </p:cNvPr>
          <p:cNvSpPr txBox="1"/>
          <p:nvPr/>
        </p:nvSpPr>
        <p:spPr>
          <a:xfrm>
            <a:off x="122551" y="5691053"/>
            <a:ext cx="6233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(-) Non rattaché à une surface mécaniquement active</a:t>
            </a:r>
          </a:p>
          <a:p>
            <a:endParaRPr lang="fr-FR" dirty="0">
              <a:latin typeface="Brandon Text Regular" panose="020B0503020203060203" pitchFamily="34" charset="0"/>
            </a:endParaRPr>
          </a:p>
          <a:p>
            <a:r>
              <a:rPr lang="fr-FR" dirty="0">
                <a:latin typeface="Brandon Text Regular" panose="020B0503020203060203" pitchFamily="34" charset="0"/>
              </a:rPr>
              <a:t>(+) Renseigne sur la capacité à exciter les modes mécaniques</a:t>
            </a:r>
            <a:endParaRPr lang="en-GB" dirty="0">
              <a:latin typeface="Brandon Text Regular" panose="020B0503020203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283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6BE6A80-64DE-4470-ADBD-72D730C1F37A}"/>
              </a:ext>
            </a:extLst>
          </p:cNvPr>
          <p:cNvSpPr txBox="1">
            <a:spLocks/>
          </p:cNvSpPr>
          <p:nvPr/>
        </p:nvSpPr>
        <p:spPr>
          <a:xfrm>
            <a:off x="0" y="265885"/>
            <a:ext cx="6120680" cy="417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/>
              <a:t>Modélisation des Forces Magnétiques</a:t>
            </a:r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5464191-D7B5-4F92-A316-EE8DDBB9869D}"/>
              </a:ext>
            </a:extLst>
          </p:cNvPr>
          <p:cNvSpPr txBox="1"/>
          <p:nvPr/>
        </p:nvSpPr>
        <p:spPr>
          <a:xfrm>
            <a:off x="148686" y="904875"/>
            <a:ext cx="71245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Brandon Text Regular" panose="020B0503020203060203" pitchFamily="34" charset="0"/>
                <a:cs typeface="+mn-cs"/>
              </a:rPr>
              <a:t>La FSE est-elle une fonction du rayon dans l’entrefer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C1C1EB1-BDA0-4014-8EE7-F452DCA2DDA3}"/>
                  </a:ext>
                </a:extLst>
              </p:cNvPr>
              <p:cNvSpPr txBox="1"/>
              <p:nvPr/>
            </p:nvSpPr>
            <p:spPr>
              <a:xfrm>
                <a:off x="144165" y="3351462"/>
                <a:ext cx="2656639" cy="5025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10, 50, 90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C1C1EB1-BDA0-4014-8EE7-F452DCA2D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65" y="3351462"/>
                <a:ext cx="2656639" cy="5025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ZoneTexte 78">
            <a:extLst>
              <a:ext uri="{FF2B5EF4-FFF2-40B4-BE49-F238E27FC236}">
                <a16:creationId xmlns:a16="http://schemas.microsoft.com/office/drawing/2014/main" id="{CC67ADA7-FDCB-429D-81B1-6F0FF04E91CE}"/>
              </a:ext>
            </a:extLst>
          </p:cNvPr>
          <p:cNvSpPr txBox="1"/>
          <p:nvPr/>
        </p:nvSpPr>
        <p:spPr>
          <a:xfrm rot="16200000">
            <a:off x="1750443" y="1851379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FSE Radiale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8139315B-377A-451A-BAC8-755B9580B8ED}"/>
              </a:ext>
            </a:extLst>
          </p:cNvPr>
          <p:cNvSpPr txBox="1"/>
          <p:nvPr/>
        </p:nvSpPr>
        <p:spPr>
          <a:xfrm rot="16200000">
            <a:off x="1783174" y="4567028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FSE Tangentielle</a:t>
            </a:r>
          </a:p>
        </p:txBody>
      </p: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AB300B7B-376B-4F9E-8DC5-4EFEC52E1A7B}"/>
              </a:ext>
            </a:extLst>
          </p:cNvPr>
          <p:cNvGrpSpPr/>
          <p:nvPr/>
        </p:nvGrpSpPr>
        <p:grpSpPr>
          <a:xfrm>
            <a:off x="-3404567" y="3800854"/>
            <a:ext cx="6296688" cy="6114291"/>
            <a:chOff x="-1657217" y="2474752"/>
            <a:chExt cx="4890782" cy="5064443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B5B0B13D-8AF8-411E-9773-811F892C332F}"/>
                </a:ext>
              </a:extLst>
            </p:cNvPr>
            <p:cNvGrpSpPr/>
            <p:nvPr/>
          </p:nvGrpSpPr>
          <p:grpSpPr>
            <a:xfrm>
              <a:off x="-1138868" y="2834427"/>
              <a:ext cx="4270628" cy="4182353"/>
              <a:chOff x="152400" y="1598560"/>
              <a:chExt cx="4781550" cy="4781550"/>
            </a:xfrm>
          </p:grpSpPr>
          <p:sp>
            <p:nvSpPr>
              <p:cNvPr id="23" name="Oval 1029">
                <a:extLst>
                  <a:ext uri="{FF2B5EF4-FFF2-40B4-BE49-F238E27FC236}">
                    <a16:creationId xmlns:a16="http://schemas.microsoft.com/office/drawing/2014/main" id="{954FB463-3D54-4159-A329-30CCEC302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" y="1598560"/>
                <a:ext cx="4781550" cy="478155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24" name="Oval 1030">
                <a:extLst>
                  <a:ext uri="{FF2B5EF4-FFF2-40B4-BE49-F238E27FC236}">
                    <a16:creationId xmlns:a16="http://schemas.microsoft.com/office/drawing/2014/main" id="{3AAEB836-D828-47C1-86EC-526AD6DD5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875" y="1918170"/>
                <a:ext cx="4038600" cy="4038600"/>
              </a:xfrm>
              <a:prstGeom prst="ellipse">
                <a:avLst/>
              </a:prstGeom>
              <a:solidFill>
                <a:sysClr val="window" lastClr="FFFFFF"/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25" name="Rectangle 1195">
                <a:extLst>
                  <a:ext uri="{FF2B5EF4-FFF2-40B4-BE49-F238E27FC236}">
                    <a16:creationId xmlns:a16="http://schemas.microsoft.com/office/drawing/2014/main" id="{78C78229-F967-4FC4-9BDF-ABC130B4D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441383" y="5549778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26" name="Rectangle 1195">
                <a:extLst>
                  <a:ext uri="{FF2B5EF4-FFF2-40B4-BE49-F238E27FC236}">
                    <a16:creationId xmlns:a16="http://schemas.microsoft.com/office/drawing/2014/main" id="{0252545F-DAED-4C4D-83FD-B10534A67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40784" y="1896151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27" name="Rectangle 1195">
                <a:extLst>
                  <a:ext uri="{FF2B5EF4-FFF2-40B4-BE49-F238E27FC236}">
                    <a16:creationId xmlns:a16="http://schemas.microsoft.com/office/drawing/2014/main" id="{A61EA3E9-7B14-49C3-9166-DF55CDBA7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165311" y="3719595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28" name="Rectangle 1195">
                <a:extLst>
                  <a:ext uri="{FF2B5EF4-FFF2-40B4-BE49-F238E27FC236}">
                    <a16:creationId xmlns:a16="http://schemas.microsoft.com/office/drawing/2014/main" id="{E774205A-7E18-410D-BFEF-45B7C3E1D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626119">
                <a:off x="3938059" y="4612412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29" name="Rectangle 1195">
                <a:extLst>
                  <a:ext uri="{FF2B5EF4-FFF2-40B4-BE49-F238E27FC236}">
                    <a16:creationId xmlns:a16="http://schemas.microsoft.com/office/drawing/2014/main" id="{67EB080D-57EC-49CE-9D80-19F2856D8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905525">
                <a:off x="3387047" y="5269150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0" name="Rectangle 1195">
                <a:extLst>
                  <a:ext uri="{FF2B5EF4-FFF2-40B4-BE49-F238E27FC236}">
                    <a16:creationId xmlns:a16="http://schemas.microsoft.com/office/drawing/2014/main" id="{43FDA180-1506-4452-8F84-B5754C723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175219">
                <a:off x="3959487" y="2853916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1" name="Rectangle 1195">
                <a:extLst>
                  <a:ext uri="{FF2B5EF4-FFF2-40B4-BE49-F238E27FC236}">
                    <a16:creationId xmlns:a16="http://schemas.microsoft.com/office/drawing/2014/main" id="{353B69B3-9880-4219-ACAE-C5C87E7D3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438629">
                <a:off x="3373525" y="2201322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2" name="Rectangle 1195">
                <a:extLst>
                  <a:ext uri="{FF2B5EF4-FFF2-40B4-BE49-F238E27FC236}">
                    <a16:creationId xmlns:a16="http://schemas.microsoft.com/office/drawing/2014/main" id="{71B1776C-DEBB-4F7E-87A7-F04E5FAE9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514406" y="3727672"/>
                <a:ext cx="445582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3" name="Rectangle 1195">
                <a:extLst>
                  <a:ext uri="{FF2B5EF4-FFF2-40B4-BE49-F238E27FC236}">
                    <a16:creationId xmlns:a16="http://schemas.microsoft.com/office/drawing/2014/main" id="{611BCCB0-2090-46E1-AD00-C6EB24AD3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14956" flipH="1">
                <a:off x="1472882" y="5327413"/>
                <a:ext cx="411644" cy="435331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4" name="Rectangle 1195">
                <a:extLst>
                  <a:ext uri="{FF2B5EF4-FFF2-40B4-BE49-F238E27FC236}">
                    <a16:creationId xmlns:a16="http://schemas.microsoft.com/office/drawing/2014/main" id="{7F2D730E-8614-46C5-98EE-31E59B165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745527" flipH="1">
                <a:off x="794898" y="4675188"/>
                <a:ext cx="445582" cy="455249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5" name="Rectangle 1195">
                <a:extLst>
                  <a:ext uri="{FF2B5EF4-FFF2-40B4-BE49-F238E27FC236}">
                    <a16:creationId xmlns:a16="http://schemas.microsoft.com/office/drawing/2014/main" id="{693FD981-0CD6-4970-BE24-CF2A5E39A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659190" flipH="1">
                <a:off x="1470178" y="2121327"/>
                <a:ext cx="445582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6" name="Rectangle 1195">
                <a:extLst>
                  <a:ext uri="{FF2B5EF4-FFF2-40B4-BE49-F238E27FC236}">
                    <a16:creationId xmlns:a16="http://schemas.microsoft.com/office/drawing/2014/main" id="{CDEC1383-42CD-460D-9C27-CB860DF1B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34629" flipH="1">
                <a:off x="775698" y="2761959"/>
                <a:ext cx="46740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89EF1BA6-5419-4B1C-A70C-512E8819C817}"/>
                  </a:ext>
                </a:extLst>
              </p:cNvPr>
              <p:cNvGrpSpPr/>
              <p:nvPr/>
            </p:nvGrpSpPr>
            <p:grpSpPr>
              <a:xfrm>
                <a:off x="1115230" y="5165618"/>
                <a:ext cx="231933" cy="221651"/>
                <a:chOff x="5459956" y="3910444"/>
                <a:chExt cx="334850" cy="320005"/>
              </a:xfrm>
            </p:grpSpPr>
            <p:sp>
              <p:nvSpPr>
                <p:cNvPr id="76" name="Ellipse 75">
                  <a:extLst>
                    <a:ext uri="{FF2B5EF4-FFF2-40B4-BE49-F238E27FC236}">
                      <a16:creationId xmlns:a16="http://schemas.microsoft.com/office/drawing/2014/main" id="{7451673F-41FD-4EBC-BDCB-46A91F24D578}"/>
                    </a:ext>
                  </a:extLst>
                </p:cNvPr>
                <p:cNvSpPr/>
                <p:nvPr/>
              </p:nvSpPr>
              <p:spPr>
                <a:xfrm>
                  <a:off x="5459956" y="3910444"/>
                  <a:ext cx="334850" cy="320005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77" name="Connecteur droit 76">
                  <a:extLst>
                    <a:ext uri="{FF2B5EF4-FFF2-40B4-BE49-F238E27FC236}">
                      <a16:creationId xmlns:a16="http://schemas.microsoft.com/office/drawing/2014/main" id="{F5287EB9-884D-4CB6-85FE-47DFD9B3C35F}"/>
                    </a:ext>
                  </a:extLst>
                </p:cNvPr>
                <p:cNvCxnSpPr>
                  <a:cxnSpLocks/>
                  <a:stCxn id="76" idx="0"/>
                  <a:endCxn id="76" idx="4"/>
                </p:cNvCxnSpPr>
                <p:nvPr/>
              </p:nvCxnSpPr>
              <p:spPr>
                <a:xfrm>
                  <a:off x="5627381" y="3910444"/>
                  <a:ext cx="0" cy="320005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78" name="Connecteur droit 77">
                  <a:extLst>
                    <a:ext uri="{FF2B5EF4-FFF2-40B4-BE49-F238E27FC236}">
                      <a16:creationId xmlns:a16="http://schemas.microsoft.com/office/drawing/2014/main" id="{8A915309-F40E-446D-8E2C-5636D2C0E606}"/>
                    </a:ext>
                  </a:extLst>
                </p:cNvPr>
                <p:cNvCxnSpPr>
                  <a:cxnSpLocks/>
                  <a:stCxn id="76" idx="2"/>
                  <a:endCxn id="76" idx="6"/>
                </p:cNvCxnSpPr>
                <p:nvPr/>
              </p:nvCxnSpPr>
              <p:spPr>
                <a:xfrm>
                  <a:off x="5459956" y="4070447"/>
                  <a:ext cx="334850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2654E895-CC89-4745-9E67-0F401E08E489}"/>
                  </a:ext>
                </a:extLst>
              </p:cNvPr>
              <p:cNvGrpSpPr/>
              <p:nvPr/>
            </p:nvGrpSpPr>
            <p:grpSpPr>
              <a:xfrm>
                <a:off x="2037518" y="5618195"/>
                <a:ext cx="231934" cy="221651"/>
                <a:chOff x="5459955" y="3910444"/>
                <a:chExt cx="334851" cy="320005"/>
              </a:xfrm>
            </p:grpSpPr>
            <p:sp>
              <p:nvSpPr>
                <p:cNvPr id="69" name="Ellipse 68">
                  <a:extLst>
                    <a:ext uri="{FF2B5EF4-FFF2-40B4-BE49-F238E27FC236}">
                      <a16:creationId xmlns:a16="http://schemas.microsoft.com/office/drawing/2014/main" id="{C7635D2E-43E4-4E71-BE63-625F6E33412D}"/>
                    </a:ext>
                  </a:extLst>
                </p:cNvPr>
                <p:cNvSpPr/>
                <p:nvPr/>
              </p:nvSpPr>
              <p:spPr>
                <a:xfrm>
                  <a:off x="5459956" y="3910444"/>
                  <a:ext cx="334850" cy="320005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" name="Connecteur droit 69">
                  <a:extLst>
                    <a:ext uri="{FF2B5EF4-FFF2-40B4-BE49-F238E27FC236}">
                      <a16:creationId xmlns:a16="http://schemas.microsoft.com/office/drawing/2014/main" id="{D97764A4-FBB1-4BFD-B40D-9760CE2F62CB}"/>
                    </a:ext>
                  </a:extLst>
                </p:cNvPr>
                <p:cNvCxnSpPr>
                  <a:cxnSpLocks/>
                  <a:stCxn id="69" idx="0"/>
                  <a:endCxn id="69" idx="4"/>
                </p:cNvCxnSpPr>
                <p:nvPr/>
              </p:nvCxnSpPr>
              <p:spPr>
                <a:xfrm>
                  <a:off x="5627381" y="3910444"/>
                  <a:ext cx="0" cy="320005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2BB38CE0-805C-45DA-9E89-17721B56CADA}"/>
                    </a:ext>
                  </a:extLst>
                </p:cNvPr>
                <p:cNvCxnSpPr>
                  <a:cxnSpLocks/>
                  <a:stCxn id="69" idx="2"/>
                  <a:endCxn id="69" idx="6"/>
                </p:cNvCxnSpPr>
                <p:nvPr/>
              </p:nvCxnSpPr>
              <p:spPr>
                <a:xfrm>
                  <a:off x="5459955" y="4070450"/>
                  <a:ext cx="334849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2F0BEBE1-461C-4075-867F-82538BDC3F5A}"/>
                  </a:ext>
                </a:extLst>
              </p:cNvPr>
              <p:cNvGrpSpPr/>
              <p:nvPr/>
            </p:nvGrpSpPr>
            <p:grpSpPr>
              <a:xfrm>
                <a:off x="3812086" y="5075950"/>
                <a:ext cx="231933" cy="221651"/>
                <a:chOff x="2190642" y="5673195"/>
                <a:chExt cx="231933" cy="221651"/>
              </a:xfrm>
            </p:grpSpPr>
            <p:sp>
              <p:nvSpPr>
                <p:cNvPr id="67" name="Ellipse 66">
                  <a:extLst>
                    <a:ext uri="{FF2B5EF4-FFF2-40B4-BE49-F238E27FC236}">
                      <a16:creationId xmlns:a16="http://schemas.microsoft.com/office/drawing/2014/main" id="{8110429E-3F90-4643-8DAE-4C15D0D0C4C5}"/>
                    </a:ext>
                  </a:extLst>
                </p:cNvPr>
                <p:cNvSpPr/>
                <p:nvPr/>
              </p:nvSpPr>
              <p:spPr>
                <a:xfrm>
                  <a:off x="2190642" y="5673195"/>
                  <a:ext cx="231933" cy="221651"/>
                </a:xfrm>
                <a:prstGeom prst="ellipse">
                  <a:avLst/>
                </a:prstGeom>
                <a:solidFill>
                  <a:srgbClr val="0069A1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Ellipse 67">
                  <a:extLst>
                    <a:ext uri="{FF2B5EF4-FFF2-40B4-BE49-F238E27FC236}">
                      <a16:creationId xmlns:a16="http://schemas.microsoft.com/office/drawing/2014/main" id="{6804FF4A-DB8E-4FB3-A2E8-A13736C919A7}"/>
                    </a:ext>
                  </a:extLst>
                </p:cNvPr>
                <p:cNvSpPr/>
                <p:nvPr/>
              </p:nvSpPr>
              <p:spPr>
                <a:xfrm>
                  <a:off x="2289982" y="5767394"/>
                  <a:ext cx="45719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" name="Groupe 41">
                <a:extLst>
                  <a:ext uri="{FF2B5EF4-FFF2-40B4-BE49-F238E27FC236}">
                    <a16:creationId xmlns:a16="http://schemas.microsoft.com/office/drawing/2014/main" id="{CF91EF2F-0441-4F7D-94E5-A5EF5639AE94}"/>
                  </a:ext>
                </a:extLst>
              </p:cNvPr>
              <p:cNvGrpSpPr/>
              <p:nvPr/>
            </p:nvGrpSpPr>
            <p:grpSpPr>
              <a:xfrm>
                <a:off x="2982675" y="5617895"/>
                <a:ext cx="231933" cy="221651"/>
                <a:chOff x="2190642" y="5673195"/>
                <a:chExt cx="231933" cy="221651"/>
              </a:xfrm>
            </p:grpSpPr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44EF44A5-049F-4185-BD40-C78CAEAE9A74}"/>
                    </a:ext>
                  </a:extLst>
                </p:cNvPr>
                <p:cNvSpPr/>
                <p:nvPr/>
              </p:nvSpPr>
              <p:spPr>
                <a:xfrm>
                  <a:off x="2190642" y="5673195"/>
                  <a:ext cx="231933" cy="221651"/>
                </a:xfrm>
                <a:prstGeom prst="ellipse">
                  <a:avLst/>
                </a:prstGeom>
                <a:solidFill>
                  <a:srgbClr val="0069A1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Ellipse 65">
                  <a:extLst>
                    <a:ext uri="{FF2B5EF4-FFF2-40B4-BE49-F238E27FC236}">
                      <a16:creationId xmlns:a16="http://schemas.microsoft.com/office/drawing/2014/main" id="{6190A5F1-4A0A-46E8-9B20-F08D7A93CDF0}"/>
                    </a:ext>
                  </a:extLst>
                </p:cNvPr>
                <p:cNvSpPr/>
                <p:nvPr/>
              </p:nvSpPr>
              <p:spPr>
                <a:xfrm>
                  <a:off x="2289982" y="5767394"/>
                  <a:ext cx="45719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0DE9CFD5-C846-4631-A415-A522E2D3AA52}"/>
                  </a:ext>
                </a:extLst>
              </p:cNvPr>
              <p:cNvGrpSpPr/>
              <p:nvPr/>
            </p:nvGrpSpPr>
            <p:grpSpPr>
              <a:xfrm>
                <a:off x="1220133" y="2526055"/>
                <a:ext cx="231934" cy="221651"/>
                <a:chOff x="2232586" y="2397747"/>
                <a:chExt cx="231934" cy="221651"/>
              </a:xfrm>
            </p:grpSpPr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8836395B-2BE9-47FA-A6F9-312E542CE2BF}"/>
                    </a:ext>
                  </a:extLst>
                </p:cNvPr>
                <p:cNvSpPr/>
                <p:nvPr/>
              </p:nvSpPr>
              <p:spPr>
                <a:xfrm>
                  <a:off x="2232587" y="2397747"/>
                  <a:ext cx="231933" cy="221651"/>
                </a:xfrm>
                <a:prstGeom prst="ellipse">
                  <a:avLst/>
                </a:prstGeom>
                <a:solidFill>
                  <a:srgbClr val="146194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10A174FC-4787-4AE0-B07E-53C9DF025465}"/>
                    </a:ext>
                  </a:extLst>
                </p:cNvPr>
                <p:cNvCxnSpPr>
                  <a:cxnSpLocks/>
                  <a:stCxn id="62" idx="0"/>
                  <a:endCxn id="62" idx="4"/>
                </p:cNvCxnSpPr>
                <p:nvPr/>
              </p:nvCxnSpPr>
              <p:spPr>
                <a:xfrm>
                  <a:off x="2348553" y="2397747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1C4B15EB-A8FA-4E6E-91D7-A15BE3F43A7C}"/>
                    </a:ext>
                  </a:extLst>
                </p:cNvPr>
                <p:cNvCxnSpPr>
                  <a:cxnSpLocks/>
                  <a:stCxn id="62" idx="2"/>
                  <a:endCxn id="62" idx="6"/>
                </p:cNvCxnSpPr>
                <p:nvPr/>
              </p:nvCxnSpPr>
              <p:spPr>
                <a:xfrm>
                  <a:off x="2232586" y="2508575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C81073D5-947A-44A0-8E8D-5C0A3E0DC44C}"/>
                  </a:ext>
                </a:extLst>
              </p:cNvPr>
              <p:cNvGrpSpPr/>
              <p:nvPr/>
            </p:nvGrpSpPr>
            <p:grpSpPr>
              <a:xfrm>
                <a:off x="711237" y="4275927"/>
                <a:ext cx="231933" cy="221651"/>
                <a:chOff x="2813161" y="2487372"/>
                <a:chExt cx="231933" cy="22165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0DC1B062-D407-4686-87E3-9E8961754E1F}"/>
                    </a:ext>
                  </a:extLst>
                </p:cNvPr>
                <p:cNvSpPr/>
                <p:nvPr/>
              </p:nvSpPr>
              <p:spPr>
                <a:xfrm>
                  <a:off x="2813161" y="2487372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Ellipse 60">
                  <a:extLst>
                    <a:ext uri="{FF2B5EF4-FFF2-40B4-BE49-F238E27FC236}">
                      <a16:creationId xmlns:a16="http://schemas.microsoft.com/office/drawing/2014/main" id="{1774269E-2D17-40DB-8FB6-6AE7D13D5D57}"/>
                    </a:ext>
                  </a:extLst>
                </p:cNvPr>
                <p:cNvSpPr/>
                <p:nvPr/>
              </p:nvSpPr>
              <p:spPr>
                <a:xfrm>
                  <a:off x="2906107" y="2578374"/>
                  <a:ext cx="54640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FEB7E249-15D7-46ED-869C-04B6AF134D23}"/>
                  </a:ext>
                </a:extLst>
              </p:cNvPr>
              <p:cNvGrpSpPr/>
              <p:nvPr/>
            </p:nvGrpSpPr>
            <p:grpSpPr>
              <a:xfrm>
                <a:off x="2078054" y="2035944"/>
                <a:ext cx="231934" cy="221651"/>
                <a:chOff x="2232586" y="2397747"/>
                <a:chExt cx="231934" cy="221651"/>
              </a:xfrm>
            </p:grpSpPr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788AEC4E-6DC9-4E17-A2BE-0EE5A3F3BEC9}"/>
                    </a:ext>
                  </a:extLst>
                </p:cNvPr>
                <p:cNvSpPr/>
                <p:nvPr/>
              </p:nvSpPr>
              <p:spPr>
                <a:xfrm>
                  <a:off x="2232587" y="2397747"/>
                  <a:ext cx="231933" cy="221651"/>
                </a:xfrm>
                <a:prstGeom prst="ellipse">
                  <a:avLst/>
                </a:prstGeom>
                <a:solidFill>
                  <a:srgbClr val="146194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9980D458-0EAF-4432-937F-C827595257F7}"/>
                    </a:ext>
                  </a:extLst>
                </p:cNvPr>
                <p:cNvCxnSpPr>
                  <a:cxnSpLocks/>
                  <a:stCxn id="57" idx="0"/>
                  <a:endCxn id="57" idx="4"/>
                </p:cNvCxnSpPr>
                <p:nvPr/>
              </p:nvCxnSpPr>
              <p:spPr>
                <a:xfrm>
                  <a:off x="2348553" y="2397747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9" name="Connecteur droit 58">
                  <a:extLst>
                    <a:ext uri="{FF2B5EF4-FFF2-40B4-BE49-F238E27FC236}">
                      <a16:creationId xmlns:a16="http://schemas.microsoft.com/office/drawing/2014/main" id="{B3160AFC-285C-4C7F-92A8-89793FDA46FE}"/>
                    </a:ext>
                  </a:extLst>
                </p:cNvPr>
                <p:cNvCxnSpPr>
                  <a:cxnSpLocks/>
                  <a:stCxn id="57" idx="2"/>
                  <a:endCxn id="57" idx="6"/>
                </p:cNvCxnSpPr>
                <p:nvPr/>
              </p:nvCxnSpPr>
              <p:spPr>
                <a:xfrm>
                  <a:off x="2232586" y="2508575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83DA1353-661E-4537-BDDA-ED1F2258F23A}"/>
                  </a:ext>
                </a:extLst>
              </p:cNvPr>
              <p:cNvGrpSpPr/>
              <p:nvPr/>
            </p:nvGrpSpPr>
            <p:grpSpPr>
              <a:xfrm>
                <a:off x="701099" y="3321063"/>
                <a:ext cx="231933" cy="221651"/>
                <a:chOff x="2813161" y="2487372"/>
                <a:chExt cx="231933" cy="221651"/>
              </a:xfrm>
            </p:grpSpPr>
            <p:sp>
              <p:nvSpPr>
                <p:cNvPr id="55" name="Ellipse 54">
                  <a:extLst>
                    <a:ext uri="{FF2B5EF4-FFF2-40B4-BE49-F238E27FC236}">
                      <a16:creationId xmlns:a16="http://schemas.microsoft.com/office/drawing/2014/main" id="{8A822B0B-A5D8-4949-B8BA-8DA9EB7E0BD5}"/>
                    </a:ext>
                  </a:extLst>
                </p:cNvPr>
                <p:cNvSpPr/>
                <p:nvPr/>
              </p:nvSpPr>
              <p:spPr>
                <a:xfrm>
                  <a:off x="2813161" y="2487372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061DF210-CCFA-40FA-8AD7-2C084BFC2B97}"/>
                    </a:ext>
                  </a:extLst>
                </p:cNvPr>
                <p:cNvSpPr/>
                <p:nvPr/>
              </p:nvSpPr>
              <p:spPr>
                <a:xfrm>
                  <a:off x="2906107" y="2578374"/>
                  <a:ext cx="54640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D6E57DC1-65B3-42C5-A242-406ACD05C0D7}"/>
                  </a:ext>
                </a:extLst>
              </p:cNvPr>
              <p:cNvGrpSpPr/>
              <p:nvPr/>
            </p:nvGrpSpPr>
            <p:grpSpPr>
              <a:xfrm>
                <a:off x="4196602" y="4255972"/>
                <a:ext cx="231934" cy="221651"/>
                <a:chOff x="2146687" y="2002438"/>
                <a:chExt cx="231934" cy="221651"/>
              </a:xfrm>
            </p:grpSpPr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id="{2325263F-E93E-415E-9D16-5A21E16E9559}"/>
                    </a:ext>
                  </a:extLst>
                </p:cNvPr>
                <p:cNvSpPr/>
                <p:nvPr/>
              </p:nvSpPr>
              <p:spPr>
                <a:xfrm>
                  <a:off x="2146688" y="2002438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42551BB7-3B0B-4349-BFF2-91D479102BB7}"/>
                    </a:ext>
                  </a:extLst>
                </p:cNvPr>
                <p:cNvCxnSpPr>
                  <a:cxnSpLocks/>
                  <a:stCxn id="52" idx="0"/>
                  <a:endCxn id="52" idx="4"/>
                </p:cNvCxnSpPr>
                <p:nvPr/>
              </p:nvCxnSpPr>
              <p:spPr>
                <a:xfrm>
                  <a:off x="2262654" y="2002438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4" name="Connecteur droit 53">
                  <a:extLst>
                    <a:ext uri="{FF2B5EF4-FFF2-40B4-BE49-F238E27FC236}">
                      <a16:creationId xmlns:a16="http://schemas.microsoft.com/office/drawing/2014/main" id="{F6C7D1BD-B4BC-4490-BA3C-21E91626E2B4}"/>
                    </a:ext>
                  </a:extLst>
                </p:cNvPr>
                <p:cNvCxnSpPr>
                  <a:cxnSpLocks/>
                  <a:stCxn id="52" idx="2"/>
                  <a:endCxn id="52" idx="6"/>
                </p:cNvCxnSpPr>
                <p:nvPr/>
              </p:nvCxnSpPr>
              <p:spPr>
                <a:xfrm>
                  <a:off x="2146687" y="2113266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15" name="Organigramme : Connecteur 14">
              <a:extLst>
                <a:ext uri="{FF2B5EF4-FFF2-40B4-BE49-F238E27FC236}">
                  <a16:creationId xmlns:a16="http://schemas.microsoft.com/office/drawing/2014/main" id="{9135C195-30B4-4FAC-ACD5-A105A31FA73F}"/>
                </a:ext>
              </a:extLst>
            </p:cNvPr>
            <p:cNvSpPr/>
            <p:nvPr/>
          </p:nvSpPr>
          <p:spPr>
            <a:xfrm>
              <a:off x="-317739" y="3604067"/>
              <a:ext cx="2636571" cy="2582072"/>
            </a:xfrm>
            <a:prstGeom prst="flowChartConnector">
              <a:avLst/>
            </a:prstGeom>
            <a:noFill/>
            <a:ln w="38100">
              <a:solidFill>
                <a:srgbClr val="66FF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Oval 1029">
              <a:extLst>
                <a:ext uri="{FF2B5EF4-FFF2-40B4-BE49-F238E27FC236}">
                  <a16:creationId xmlns:a16="http://schemas.microsoft.com/office/drawing/2014/main" id="{06268D7E-ABD6-4906-8AA5-F4C886919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1960" y="3764504"/>
              <a:ext cx="2299955" cy="2252414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12700">
              <a:solidFill>
                <a:sysClr val="window" lastClr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endParaRPr>
            </a:p>
          </p:txBody>
        </p:sp>
        <p:sp>
          <p:nvSpPr>
            <p:cNvPr id="18" name="Arc plein 17">
              <a:extLst>
                <a:ext uri="{FF2B5EF4-FFF2-40B4-BE49-F238E27FC236}">
                  <a16:creationId xmlns:a16="http://schemas.microsoft.com/office/drawing/2014/main" id="{ADD007F5-8254-45C7-838E-9D4A64C3EFD3}"/>
                </a:ext>
              </a:extLst>
            </p:cNvPr>
            <p:cNvSpPr/>
            <p:nvPr/>
          </p:nvSpPr>
          <p:spPr>
            <a:xfrm>
              <a:off x="-131494" y="3774349"/>
              <a:ext cx="2276137" cy="2200968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9" name="Arc plein 18">
              <a:extLst>
                <a:ext uri="{FF2B5EF4-FFF2-40B4-BE49-F238E27FC236}">
                  <a16:creationId xmlns:a16="http://schemas.microsoft.com/office/drawing/2014/main" id="{5E509425-32EC-42E3-8875-FA603A85C209}"/>
                </a:ext>
              </a:extLst>
            </p:cNvPr>
            <p:cNvSpPr/>
            <p:nvPr/>
          </p:nvSpPr>
          <p:spPr>
            <a:xfrm rot="5400000">
              <a:off x="-105560" y="3764221"/>
              <a:ext cx="2229088" cy="2247424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0" name="Arc plein 19">
              <a:extLst>
                <a:ext uri="{FF2B5EF4-FFF2-40B4-BE49-F238E27FC236}">
                  <a16:creationId xmlns:a16="http://schemas.microsoft.com/office/drawing/2014/main" id="{A1DE34F0-F368-4A58-916D-F69CC466CF37}"/>
                </a:ext>
              </a:extLst>
            </p:cNvPr>
            <p:cNvSpPr/>
            <p:nvPr/>
          </p:nvSpPr>
          <p:spPr>
            <a:xfrm rot="10800000">
              <a:off x="-142611" y="3806029"/>
              <a:ext cx="2276137" cy="2200968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Arc plein 20">
              <a:extLst>
                <a:ext uri="{FF2B5EF4-FFF2-40B4-BE49-F238E27FC236}">
                  <a16:creationId xmlns:a16="http://schemas.microsoft.com/office/drawing/2014/main" id="{34EBC37C-5433-4EDA-B7D5-E3EC0A84347D}"/>
                </a:ext>
              </a:extLst>
            </p:cNvPr>
            <p:cNvSpPr/>
            <p:nvPr/>
          </p:nvSpPr>
          <p:spPr>
            <a:xfrm rot="16200000">
              <a:off x="-125434" y="3765638"/>
              <a:ext cx="2229088" cy="2247424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2" name="Organigramme : Connecteur 21">
              <a:extLst>
                <a:ext uri="{FF2B5EF4-FFF2-40B4-BE49-F238E27FC236}">
                  <a16:creationId xmlns:a16="http://schemas.microsoft.com/office/drawing/2014/main" id="{69D5BA51-8731-4014-B863-1C556144A609}"/>
                </a:ext>
              </a:extLst>
            </p:cNvPr>
            <p:cNvSpPr/>
            <p:nvPr/>
          </p:nvSpPr>
          <p:spPr>
            <a:xfrm>
              <a:off x="818015" y="4716488"/>
              <a:ext cx="367660" cy="35055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Organigramme : Connecteur 84">
              <a:extLst>
                <a:ext uri="{FF2B5EF4-FFF2-40B4-BE49-F238E27FC236}">
                  <a16:creationId xmlns:a16="http://schemas.microsoft.com/office/drawing/2014/main" id="{DA98BFA9-4C6E-4CF4-BD1E-525469723912}"/>
                </a:ext>
              </a:extLst>
            </p:cNvPr>
            <p:cNvSpPr/>
            <p:nvPr/>
          </p:nvSpPr>
          <p:spPr>
            <a:xfrm>
              <a:off x="-234546" y="3712514"/>
              <a:ext cx="2448000" cy="2484000"/>
            </a:xfrm>
            <a:prstGeom prst="flowChartConnector">
              <a:avLst/>
            </a:prstGeom>
            <a:noFill/>
            <a:ln w="3810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Organigramme : Connecteur 85">
              <a:extLst>
                <a:ext uri="{FF2B5EF4-FFF2-40B4-BE49-F238E27FC236}">
                  <a16:creationId xmlns:a16="http://schemas.microsoft.com/office/drawing/2014/main" id="{E1336D32-66D3-42C0-BEE7-0918D5B1AE71}"/>
                </a:ext>
              </a:extLst>
            </p:cNvPr>
            <p:cNvSpPr/>
            <p:nvPr/>
          </p:nvSpPr>
          <p:spPr>
            <a:xfrm>
              <a:off x="-335828" y="3491522"/>
              <a:ext cx="2736000" cy="2664000"/>
            </a:xfrm>
            <a:prstGeom prst="flowChartConnector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D448601-E5EB-4205-AD0F-4D19EA0D85B7}"/>
                </a:ext>
              </a:extLst>
            </p:cNvPr>
            <p:cNvSpPr/>
            <p:nvPr/>
          </p:nvSpPr>
          <p:spPr>
            <a:xfrm rot="5400000">
              <a:off x="-544044" y="3761586"/>
              <a:ext cx="2664436" cy="489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8117043-405B-4157-8A22-7608848461D7}"/>
                </a:ext>
              </a:extLst>
            </p:cNvPr>
            <p:cNvSpPr/>
            <p:nvPr/>
          </p:nvSpPr>
          <p:spPr>
            <a:xfrm>
              <a:off x="-1367327" y="2474752"/>
              <a:ext cx="2424529" cy="489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8DC9C9E-3B51-4C73-A81C-1267273501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7985"/>
          <a:stretch/>
        </p:blipFill>
        <p:spPr>
          <a:xfrm>
            <a:off x="3392962" y="1304985"/>
            <a:ext cx="5525768" cy="2664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CF994CC-F0E6-45E3-ABD2-8C3E4F7524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8245"/>
          <a:stretch/>
        </p:blipFill>
        <p:spPr>
          <a:xfrm>
            <a:off x="3498174" y="3996073"/>
            <a:ext cx="5512581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63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6BE6A80-64DE-4470-ADBD-72D730C1F37A}"/>
              </a:ext>
            </a:extLst>
          </p:cNvPr>
          <p:cNvSpPr txBox="1">
            <a:spLocks/>
          </p:cNvSpPr>
          <p:nvPr/>
        </p:nvSpPr>
        <p:spPr>
          <a:xfrm>
            <a:off x="0" y="265885"/>
            <a:ext cx="6120680" cy="417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/>
              <a:t>Modélisation des Forces Magnétiques</a:t>
            </a:r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5464191-D7B5-4F92-A316-EE8DDBB9869D}"/>
              </a:ext>
            </a:extLst>
          </p:cNvPr>
          <p:cNvSpPr txBox="1"/>
          <p:nvPr/>
        </p:nvSpPr>
        <p:spPr>
          <a:xfrm>
            <a:off x="148686" y="904875"/>
            <a:ext cx="8252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Brandon Text Regular" panose="020B0503020203060203" pitchFamily="34" charset="0"/>
                <a:cs typeface="+mn-cs"/>
              </a:rPr>
              <a:t>Décomposition de Fourier: harmoniques et nombre d’onde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C6A06C3-1389-4D25-AC51-D776909AE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8632"/>
            <a:ext cx="3457575" cy="66463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DA7FB8-8A94-46C0-8E18-6E70160120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44"/>
          <a:stretch/>
        </p:blipFill>
        <p:spPr>
          <a:xfrm>
            <a:off x="4957418" y="1821595"/>
            <a:ext cx="3954732" cy="1250156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26D1F95-BE9B-41C5-89A7-C3BEE3520AC7}"/>
              </a:ext>
            </a:extLst>
          </p:cNvPr>
          <p:cNvCxnSpPr>
            <a:cxnSpLocks/>
          </p:cNvCxnSpPr>
          <p:nvPr/>
        </p:nvCxnSpPr>
        <p:spPr>
          <a:xfrm>
            <a:off x="3724971" y="2370473"/>
            <a:ext cx="1099793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69EF95C6-2E08-4179-9C69-26830A1B5DDF}"/>
              </a:ext>
            </a:extLst>
          </p:cNvPr>
          <p:cNvSpPr txBox="1"/>
          <p:nvPr/>
        </p:nvSpPr>
        <p:spPr>
          <a:xfrm>
            <a:off x="3060340" y="2942030"/>
            <a:ext cx="270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Transformée de Fourier temporelle et angulaire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72BC01B-1336-4638-AC3C-82FD8F1B4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19" y="4638139"/>
            <a:ext cx="2380087" cy="178506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E0DAA32-A452-4DFB-9E59-F762C6F768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52" y="4568159"/>
            <a:ext cx="2309327" cy="173199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B7B733B-4EED-4C85-87B3-A4E75829E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297" y="4568159"/>
            <a:ext cx="2554408" cy="191580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8AE5461-1EE6-44BE-BF53-41959F6044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220" y="4568159"/>
            <a:ext cx="2660780" cy="199558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513117D-8B9B-4A43-B0A3-B3282DCD30D8}"/>
              </a:ext>
            </a:extLst>
          </p:cNvPr>
          <p:cNvSpPr txBox="1"/>
          <p:nvPr/>
        </p:nvSpPr>
        <p:spPr>
          <a:xfrm>
            <a:off x="801656" y="6163634"/>
            <a:ext cx="733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Brandon Text Regular" panose="020B0503020203060203" pitchFamily="34" charset="0"/>
                <a:cs typeface="+mn-cs"/>
              </a:rPr>
              <a:t>n=0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464D4FE-20D3-4ABD-8C21-AC0666D1C86A}"/>
              </a:ext>
            </a:extLst>
          </p:cNvPr>
          <p:cNvSpPr txBox="1"/>
          <p:nvPr/>
        </p:nvSpPr>
        <p:spPr>
          <a:xfrm>
            <a:off x="2996309" y="6192005"/>
            <a:ext cx="733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Brandon Text Regular" panose="020B0503020203060203" pitchFamily="34" charset="0"/>
                <a:cs typeface="+mn-cs"/>
              </a:rPr>
              <a:t>n=1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5A1A9B3-4CEB-4272-B5D6-FEACA1A52E7C}"/>
              </a:ext>
            </a:extLst>
          </p:cNvPr>
          <p:cNvSpPr txBox="1"/>
          <p:nvPr/>
        </p:nvSpPr>
        <p:spPr>
          <a:xfrm>
            <a:off x="5131744" y="6192005"/>
            <a:ext cx="733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Brandon Text Regular" panose="020B0503020203060203" pitchFamily="34" charset="0"/>
                <a:cs typeface="+mn-cs"/>
              </a:rPr>
              <a:t>n=2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D615D7E-8703-4DE5-A017-257AF0C69DEA}"/>
              </a:ext>
            </a:extLst>
          </p:cNvPr>
          <p:cNvSpPr txBox="1"/>
          <p:nvPr/>
        </p:nvSpPr>
        <p:spPr>
          <a:xfrm>
            <a:off x="7525470" y="6192005"/>
            <a:ext cx="733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Brandon Text Regular" panose="020B0503020203060203" pitchFamily="34" charset="0"/>
                <a:cs typeface="+mn-cs"/>
              </a:rPr>
              <a:t>n=3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12F5A6-1D7D-4623-98CA-6FE5781B6D18}"/>
              </a:ext>
            </a:extLst>
          </p:cNvPr>
          <p:cNvSpPr txBox="1"/>
          <p:nvPr/>
        </p:nvSpPr>
        <p:spPr>
          <a:xfrm>
            <a:off x="3724971" y="4189406"/>
            <a:ext cx="175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Nombre d’onde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CD5E230-0DFD-4153-91B4-D00FD38BA363}"/>
              </a:ext>
            </a:extLst>
          </p:cNvPr>
          <p:cNvCxnSpPr>
            <a:cxnSpLocks/>
          </p:cNvCxnSpPr>
          <p:nvPr/>
        </p:nvCxnSpPr>
        <p:spPr>
          <a:xfrm>
            <a:off x="7629525" y="2771775"/>
            <a:ext cx="628989" cy="4725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0A3F7118-F4CF-42E3-A453-995797B78915}"/>
              </a:ext>
            </a:extLst>
          </p:cNvPr>
          <p:cNvSpPr txBox="1"/>
          <p:nvPr/>
        </p:nvSpPr>
        <p:spPr>
          <a:xfrm>
            <a:off x="7757284" y="324433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harmonique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550A5ED-27F1-4248-814B-B0099B3D37C5}"/>
              </a:ext>
            </a:extLst>
          </p:cNvPr>
          <p:cNvCxnSpPr>
            <a:cxnSpLocks/>
          </p:cNvCxnSpPr>
          <p:nvPr/>
        </p:nvCxnSpPr>
        <p:spPr>
          <a:xfrm flipH="1">
            <a:off x="5238750" y="2771775"/>
            <a:ext cx="2076450" cy="1417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09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8" grpId="0"/>
      <p:bldP spid="19" grpId="0"/>
      <p:bldP spid="20" grpId="0"/>
      <p:bldP spid="21" grpId="0"/>
      <p:bldP spid="9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5757619-00B3-4943-A145-5F9E0CD80A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7985"/>
          <a:stretch/>
        </p:blipFill>
        <p:spPr>
          <a:xfrm>
            <a:off x="3205166" y="1145365"/>
            <a:ext cx="5600441" cy="270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989143C-EED1-495A-BC97-94982216C7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8162"/>
          <a:stretch/>
        </p:blipFill>
        <p:spPr>
          <a:xfrm>
            <a:off x="3323254" y="3925509"/>
            <a:ext cx="5611238" cy="2700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6BE6A80-64DE-4470-ADBD-72D730C1F37A}"/>
              </a:ext>
            </a:extLst>
          </p:cNvPr>
          <p:cNvSpPr txBox="1">
            <a:spLocks/>
          </p:cNvSpPr>
          <p:nvPr/>
        </p:nvSpPr>
        <p:spPr>
          <a:xfrm>
            <a:off x="0" y="265885"/>
            <a:ext cx="6120680" cy="417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/>
              <a:t>Modélisation des Forces Magnétiques</a:t>
            </a:r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5464191-D7B5-4F92-A316-EE8DDBB9869D}"/>
              </a:ext>
            </a:extLst>
          </p:cNvPr>
          <p:cNvSpPr txBox="1"/>
          <p:nvPr/>
        </p:nvSpPr>
        <p:spPr>
          <a:xfrm>
            <a:off x="148686" y="807440"/>
            <a:ext cx="71245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Brandon Text Regular" panose="020B0503020203060203" pitchFamily="34" charset="0"/>
                <a:cs typeface="+mn-cs"/>
              </a:rPr>
              <a:t>La FSE est-elle une fonction du rayon dans l’entrefer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C1C1EB1-BDA0-4014-8EE7-F452DCA2DDA3}"/>
                  </a:ext>
                </a:extLst>
              </p:cNvPr>
              <p:cNvSpPr txBox="1"/>
              <p:nvPr/>
            </p:nvSpPr>
            <p:spPr>
              <a:xfrm>
                <a:off x="144165" y="3249864"/>
                <a:ext cx="3922583" cy="427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=[10, 50, 90]</m:t>
                    </m:r>
                  </m:oMath>
                </a14:m>
                <a:r>
                  <a:rPr lang="fr-FR" dirty="0"/>
                  <a:t>%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C1C1EB1-BDA0-4014-8EE7-F452DCA2D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65" y="3249864"/>
                <a:ext cx="3922583" cy="427553"/>
              </a:xfrm>
              <a:prstGeom prst="rect">
                <a:avLst/>
              </a:prstGeom>
              <a:blipFill>
                <a:blip r:embed="rId5"/>
                <a:stretch>
                  <a:fillRect l="-2177" t="-5714" b="-1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ZoneTexte 78">
            <a:extLst>
              <a:ext uri="{FF2B5EF4-FFF2-40B4-BE49-F238E27FC236}">
                <a16:creationId xmlns:a16="http://schemas.microsoft.com/office/drawing/2014/main" id="{CC67ADA7-FDCB-429D-81B1-6F0FF04E91CE}"/>
              </a:ext>
            </a:extLst>
          </p:cNvPr>
          <p:cNvSpPr txBox="1"/>
          <p:nvPr/>
        </p:nvSpPr>
        <p:spPr>
          <a:xfrm rot="16200000">
            <a:off x="1750443" y="1851379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FSE Radiale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8139315B-377A-451A-BAC8-755B9580B8ED}"/>
              </a:ext>
            </a:extLst>
          </p:cNvPr>
          <p:cNvSpPr txBox="1"/>
          <p:nvPr/>
        </p:nvSpPr>
        <p:spPr>
          <a:xfrm rot="16200000">
            <a:off x="1783174" y="4465430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FSE Tangentielle</a:t>
            </a:r>
          </a:p>
        </p:txBody>
      </p: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AB300B7B-376B-4F9E-8DC5-4EFEC52E1A7B}"/>
              </a:ext>
            </a:extLst>
          </p:cNvPr>
          <p:cNvGrpSpPr/>
          <p:nvPr/>
        </p:nvGrpSpPr>
        <p:grpSpPr>
          <a:xfrm>
            <a:off x="-3404567" y="3699256"/>
            <a:ext cx="6296688" cy="6114291"/>
            <a:chOff x="-1657217" y="2474752"/>
            <a:chExt cx="4890782" cy="5064443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B5B0B13D-8AF8-411E-9773-811F892C332F}"/>
                </a:ext>
              </a:extLst>
            </p:cNvPr>
            <p:cNvGrpSpPr/>
            <p:nvPr/>
          </p:nvGrpSpPr>
          <p:grpSpPr>
            <a:xfrm>
              <a:off x="-1138868" y="2834427"/>
              <a:ext cx="4270628" cy="4182353"/>
              <a:chOff x="152400" y="1598560"/>
              <a:chExt cx="4781550" cy="4781550"/>
            </a:xfrm>
          </p:grpSpPr>
          <p:sp>
            <p:nvSpPr>
              <p:cNvPr id="23" name="Oval 1029">
                <a:extLst>
                  <a:ext uri="{FF2B5EF4-FFF2-40B4-BE49-F238E27FC236}">
                    <a16:creationId xmlns:a16="http://schemas.microsoft.com/office/drawing/2014/main" id="{954FB463-3D54-4159-A329-30CCEC302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" y="1598560"/>
                <a:ext cx="4781550" cy="478155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24" name="Oval 1030">
                <a:extLst>
                  <a:ext uri="{FF2B5EF4-FFF2-40B4-BE49-F238E27FC236}">
                    <a16:creationId xmlns:a16="http://schemas.microsoft.com/office/drawing/2014/main" id="{3AAEB836-D828-47C1-86EC-526AD6DD5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875" y="1918170"/>
                <a:ext cx="4038600" cy="4038600"/>
              </a:xfrm>
              <a:prstGeom prst="ellipse">
                <a:avLst/>
              </a:prstGeom>
              <a:solidFill>
                <a:sysClr val="window" lastClr="FFFFFF"/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25" name="Rectangle 1195">
                <a:extLst>
                  <a:ext uri="{FF2B5EF4-FFF2-40B4-BE49-F238E27FC236}">
                    <a16:creationId xmlns:a16="http://schemas.microsoft.com/office/drawing/2014/main" id="{78C78229-F967-4FC4-9BDF-ABC130B4D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441383" y="5549778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26" name="Rectangle 1195">
                <a:extLst>
                  <a:ext uri="{FF2B5EF4-FFF2-40B4-BE49-F238E27FC236}">
                    <a16:creationId xmlns:a16="http://schemas.microsoft.com/office/drawing/2014/main" id="{0252545F-DAED-4C4D-83FD-B10534A67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40784" y="1896151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27" name="Rectangle 1195">
                <a:extLst>
                  <a:ext uri="{FF2B5EF4-FFF2-40B4-BE49-F238E27FC236}">
                    <a16:creationId xmlns:a16="http://schemas.microsoft.com/office/drawing/2014/main" id="{A61EA3E9-7B14-49C3-9166-DF55CDBA7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165311" y="3719595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28" name="Rectangle 1195">
                <a:extLst>
                  <a:ext uri="{FF2B5EF4-FFF2-40B4-BE49-F238E27FC236}">
                    <a16:creationId xmlns:a16="http://schemas.microsoft.com/office/drawing/2014/main" id="{E774205A-7E18-410D-BFEF-45B7C3E1D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626119">
                <a:off x="3938059" y="4612412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29" name="Rectangle 1195">
                <a:extLst>
                  <a:ext uri="{FF2B5EF4-FFF2-40B4-BE49-F238E27FC236}">
                    <a16:creationId xmlns:a16="http://schemas.microsoft.com/office/drawing/2014/main" id="{67EB080D-57EC-49CE-9D80-19F2856D8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905525">
                <a:off x="3387047" y="5269150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0" name="Rectangle 1195">
                <a:extLst>
                  <a:ext uri="{FF2B5EF4-FFF2-40B4-BE49-F238E27FC236}">
                    <a16:creationId xmlns:a16="http://schemas.microsoft.com/office/drawing/2014/main" id="{43FDA180-1506-4452-8F84-B5754C723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175219">
                <a:off x="3959487" y="2853916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1" name="Rectangle 1195">
                <a:extLst>
                  <a:ext uri="{FF2B5EF4-FFF2-40B4-BE49-F238E27FC236}">
                    <a16:creationId xmlns:a16="http://schemas.microsoft.com/office/drawing/2014/main" id="{353B69B3-9880-4219-ACAE-C5C87E7D3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438629">
                <a:off x="3373525" y="2201322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2" name="Rectangle 1195">
                <a:extLst>
                  <a:ext uri="{FF2B5EF4-FFF2-40B4-BE49-F238E27FC236}">
                    <a16:creationId xmlns:a16="http://schemas.microsoft.com/office/drawing/2014/main" id="{71B1776C-DEBB-4F7E-87A7-F04E5FAE9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514406" y="3727672"/>
                <a:ext cx="445582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3" name="Rectangle 1195">
                <a:extLst>
                  <a:ext uri="{FF2B5EF4-FFF2-40B4-BE49-F238E27FC236}">
                    <a16:creationId xmlns:a16="http://schemas.microsoft.com/office/drawing/2014/main" id="{611BCCB0-2090-46E1-AD00-C6EB24AD3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14956" flipH="1">
                <a:off x="1472882" y="5327413"/>
                <a:ext cx="411644" cy="435331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4" name="Rectangle 1195">
                <a:extLst>
                  <a:ext uri="{FF2B5EF4-FFF2-40B4-BE49-F238E27FC236}">
                    <a16:creationId xmlns:a16="http://schemas.microsoft.com/office/drawing/2014/main" id="{7F2D730E-8614-46C5-98EE-31E59B165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745527" flipH="1">
                <a:off x="794898" y="4675188"/>
                <a:ext cx="445582" cy="455249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5" name="Rectangle 1195">
                <a:extLst>
                  <a:ext uri="{FF2B5EF4-FFF2-40B4-BE49-F238E27FC236}">
                    <a16:creationId xmlns:a16="http://schemas.microsoft.com/office/drawing/2014/main" id="{693FD981-0CD6-4970-BE24-CF2A5E39A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659190" flipH="1">
                <a:off x="1470178" y="2121327"/>
                <a:ext cx="445582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6" name="Rectangle 1195">
                <a:extLst>
                  <a:ext uri="{FF2B5EF4-FFF2-40B4-BE49-F238E27FC236}">
                    <a16:creationId xmlns:a16="http://schemas.microsoft.com/office/drawing/2014/main" id="{CDEC1383-42CD-460D-9C27-CB860DF1B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34629" flipH="1">
                <a:off x="775698" y="2761959"/>
                <a:ext cx="46740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89EF1BA6-5419-4B1C-A70C-512E8819C817}"/>
                  </a:ext>
                </a:extLst>
              </p:cNvPr>
              <p:cNvGrpSpPr/>
              <p:nvPr/>
            </p:nvGrpSpPr>
            <p:grpSpPr>
              <a:xfrm>
                <a:off x="1115230" y="5165618"/>
                <a:ext cx="231933" cy="221651"/>
                <a:chOff x="5459956" y="3910444"/>
                <a:chExt cx="334850" cy="320005"/>
              </a:xfrm>
            </p:grpSpPr>
            <p:sp>
              <p:nvSpPr>
                <p:cNvPr id="76" name="Ellipse 75">
                  <a:extLst>
                    <a:ext uri="{FF2B5EF4-FFF2-40B4-BE49-F238E27FC236}">
                      <a16:creationId xmlns:a16="http://schemas.microsoft.com/office/drawing/2014/main" id="{7451673F-41FD-4EBC-BDCB-46A91F24D578}"/>
                    </a:ext>
                  </a:extLst>
                </p:cNvPr>
                <p:cNvSpPr/>
                <p:nvPr/>
              </p:nvSpPr>
              <p:spPr>
                <a:xfrm>
                  <a:off x="5459956" y="3910444"/>
                  <a:ext cx="334850" cy="320005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77" name="Connecteur droit 76">
                  <a:extLst>
                    <a:ext uri="{FF2B5EF4-FFF2-40B4-BE49-F238E27FC236}">
                      <a16:creationId xmlns:a16="http://schemas.microsoft.com/office/drawing/2014/main" id="{F5287EB9-884D-4CB6-85FE-47DFD9B3C35F}"/>
                    </a:ext>
                  </a:extLst>
                </p:cNvPr>
                <p:cNvCxnSpPr>
                  <a:cxnSpLocks/>
                  <a:stCxn id="76" idx="0"/>
                  <a:endCxn id="76" idx="4"/>
                </p:cNvCxnSpPr>
                <p:nvPr/>
              </p:nvCxnSpPr>
              <p:spPr>
                <a:xfrm>
                  <a:off x="5627381" y="3910444"/>
                  <a:ext cx="0" cy="320005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78" name="Connecteur droit 77">
                  <a:extLst>
                    <a:ext uri="{FF2B5EF4-FFF2-40B4-BE49-F238E27FC236}">
                      <a16:creationId xmlns:a16="http://schemas.microsoft.com/office/drawing/2014/main" id="{8A915309-F40E-446D-8E2C-5636D2C0E606}"/>
                    </a:ext>
                  </a:extLst>
                </p:cNvPr>
                <p:cNvCxnSpPr>
                  <a:cxnSpLocks/>
                  <a:stCxn id="76" idx="2"/>
                  <a:endCxn id="76" idx="6"/>
                </p:cNvCxnSpPr>
                <p:nvPr/>
              </p:nvCxnSpPr>
              <p:spPr>
                <a:xfrm>
                  <a:off x="5459956" y="4070447"/>
                  <a:ext cx="334850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2654E895-CC89-4745-9E67-0F401E08E489}"/>
                  </a:ext>
                </a:extLst>
              </p:cNvPr>
              <p:cNvGrpSpPr/>
              <p:nvPr/>
            </p:nvGrpSpPr>
            <p:grpSpPr>
              <a:xfrm>
                <a:off x="2037518" y="5618195"/>
                <a:ext cx="231934" cy="221651"/>
                <a:chOff x="5459955" y="3910444"/>
                <a:chExt cx="334851" cy="320005"/>
              </a:xfrm>
            </p:grpSpPr>
            <p:sp>
              <p:nvSpPr>
                <p:cNvPr id="69" name="Ellipse 68">
                  <a:extLst>
                    <a:ext uri="{FF2B5EF4-FFF2-40B4-BE49-F238E27FC236}">
                      <a16:creationId xmlns:a16="http://schemas.microsoft.com/office/drawing/2014/main" id="{C7635D2E-43E4-4E71-BE63-625F6E33412D}"/>
                    </a:ext>
                  </a:extLst>
                </p:cNvPr>
                <p:cNvSpPr/>
                <p:nvPr/>
              </p:nvSpPr>
              <p:spPr>
                <a:xfrm>
                  <a:off x="5459956" y="3910444"/>
                  <a:ext cx="334850" cy="320005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" name="Connecteur droit 69">
                  <a:extLst>
                    <a:ext uri="{FF2B5EF4-FFF2-40B4-BE49-F238E27FC236}">
                      <a16:creationId xmlns:a16="http://schemas.microsoft.com/office/drawing/2014/main" id="{D97764A4-FBB1-4BFD-B40D-9760CE2F62CB}"/>
                    </a:ext>
                  </a:extLst>
                </p:cNvPr>
                <p:cNvCxnSpPr>
                  <a:cxnSpLocks/>
                  <a:stCxn id="69" idx="0"/>
                  <a:endCxn id="69" idx="4"/>
                </p:cNvCxnSpPr>
                <p:nvPr/>
              </p:nvCxnSpPr>
              <p:spPr>
                <a:xfrm>
                  <a:off x="5627381" y="3910444"/>
                  <a:ext cx="0" cy="320005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2BB38CE0-805C-45DA-9E89-17721B56CADA}"/>
                    </a:ext>
                  </a:extLst>
                </p:cNvPr>
                <p:cNvCxnSpPr>
                  <a:cxnSpLocks/>
                  <a:stCxn id="69" idx="2"/>
                  <a:endCxn id="69" idx="6"/>
                </p:cNvCxnSpPr>
                <p:nvPr/>
              </p:nvCxnSpPr>
              <p:spPr>
                <a:xfrm>
                  <a:off x="5459955" y="4070450"/>
                  <a:ext cx="334849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2F0BEBE1-461C-4075-867F-82538BDC3F5A}"/>
                  </a:ext>
                </a:extLst>
              </p:cNvPr>
              <p:cNvGrpSpPr/>
              <p:nvPr/>
            </p:nvGrpSpPr>
            <p:grpSpPr>
              <a:xfrm>
                <a:off x="3812086" y="5075950"/>
                <a:ext cx="231933" cy="221651"/>
                <a:chOff x="2190642" y="5673195"/>
                <a:chExt cx="231933" cy="221651"/>
              </a:xfrm>
            </p:grpSpPr>
            <p:sp>
              <p:nvSpPr>
                <p:cNvPr id="67" name="Ellipse 66">
                  <a:extLst>
                    <a:ext uri="{FF2B5EF4-FFF2-40B4-BE49-F238E27FC236}">
                      <a16:creationId xmlns:a16="http://schemas.microsoft.com/office/drawing/2014/main" id="{8110429E-3F90-4643-8DAE-4C15D0D0C4C5}"/>
                    </a:ext>
                  </a:extLst>
                </p:cNvPr>
                <p:cNvSpPr/>
                <p:nvPr/>
              </p:nvSpPr>
              <p:spPr>
                <a:xfrm>
                  <a:off x="2190642" y="5673195"/>
                  <a:ext cx="231933" cy="221651"/>
                </a:xfrm>
                <a:prstGeom prst="ellipse">
                  <a:avLst/>
                </a:prstGeom>
                <a:solidFill>
                  <a:srgbClr val="0069A1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Ellipse 67">
                  <a:extLst>
                    <a:ext uri="{FF2B5EF4-FFF2-40B4-BE49-F238E27FC236}">
                      <a16:creationId xmlns:a16="http://schemas.microsoft.com/office/drawing/2014/main" id="{6804FF4A-DB8E-4FB3-A2E8-A13736C919A7}"/>
                    </a:ext>
                  </a:extLst>
                </p:cNvPr>
                <p:cNvSpPr/>
                <p:nvPr/>
              </p:nvSpPr>
              <p:spPr>
                <a:xfrm>
                  <a:off x="2289982" y="5767394"/>
                  <a:ext cx="45719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" name="Groupe 41">
                <a:extLst>
                  <a:ext uri="{FF2B5EF4-FFF2-40B4-BE49-F238E27FC236}">
                    <a16:creationId xmlns:a16="http://schemas.microsoft.com/office/drawing/2014/main" id="{CF91EF2F-0441-4F7D-94E5-A5EF5639AE94}"/>
                  </a:ext>
                </a:extLst>
              </p:cNvPr>
              <p:cNvGrpSpPr/>
              <p:nvPr/>
            </p:nvGrpSpPr>
            <p:grpSpPr>
              <a:xfrm>
                <a:off x="2982675" y="5617895"/>
                <a:ext cx="231933" cy="221651"/>
                <a:chOff x="2190642" y="5673195"/>
                <a:chExt cx="231933" cy="221651"/>
              </a:xfrm>
            </p:grpSpPr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44EF44A5-049F-4185-BD40-C78CAEAE9A74}"/>
                    </a:ext>
                  </a:extLst>
                </p:cNvPr>
                <p:cNvSpPr/>
                <p:nvPr/>
              </p:nvSpPr>
              <p:spPr>
                <a:xfrm>
                  <a:off x="2190642" y="5673195"/>
                  <a:ext cx="231933" cy="221651"/>
                </a:xfrm>
                <a:prstGeom prst="ellipse">
                  <a:avLst/>
                </a:prstGeom>
                <a:solidFill>
                  <a:srgbClr val="0069A1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Ellipse 65">
                  <a:extLst>
                    <a:ext uri="{FF2B5EF4-FFF2-40B4-BE49-F238E27FC236}">
                      <a16:creationId xmlns:a16="http://schemas.microsoft.com/office/drawing/2014/main" id="{6190A5F1-4A0A-46E8-9B20-F08D7A93CDF0}"/>
                    </a:ext>
                  </a:extLst>
                </p:cNvPr>
                <p:cNvSpPr/>
                <p:nvPr/>
              </p:nvSpPr>
              <p:spPr>
                <a:xfrm>
                  <a:off x="2289982" y="5767394"/>
                  <a:ext cx="45719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0DE9CFD5-C846-4631-A415-A522E2D3AA52}"/>
                  </a:ext>
                </a:extLst>
              </p:cNvPr>
              <p:cNvGrpSpPr/>
              <p:nvPr/>
            </p:nvGrpSpPr>
            <p:grpSpPr>
              <a:xfrm>
                <a:off x="1220133" y="2526055"/>
                <a:ext cx="231934" cy="221651"/>
                <a:chOff x="2232586" y="2397747"/>
                <a:chExt cx="231934" cy="221651"/>
              </a:xfrm>
            </p:grpSpPr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8836395B-2BE9-47FA-A6F9-312E542CE2BF}"/>
                    </a:ext>
                  </a:extLst>
                </p:cNvPr>
                <p:cNvSpPr/>
                <p:nvPr/>
              </p:nvSpPr>
              <p:spPr>
                <a:xfrm>
                  <a:off x="2232587" y="2397747"/>
                  <a:ext cx="231933" cy="221651"/>
                </a:xfrm>
                <a:prstGeom prst="ellipse">
                  <a:avLst/>
                </a:prstGeom>
                <a:solidFill>
                  <a:srgbClr val="146194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10A174FC-4787-4AE0-B07E-53C9DF025465}"/>
                    </a:ext>
                  </a:extLst>
                </p:cNvPr>
                <p:cNvCxnSpPr>
                  <a:cxnSpLocks/>
                  <a:stCxn id="62" idx="0"/>
                  <a:endCxn id="62" idx="4"/>
                </p:cNvCxnSpPr>
                <p:nvPr/>
              </p:nvCxnSpPr>
              <p:spPr>
                <a:xfrm>
                  <a:off x="2348553" y="2397747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1C4B15EB-A8FA-4E6E-91D7-A15BE3F43A7C}"/>
                    </a:ext>
                  </a:extLst>
                </p:cNvPr>
                <p:cNvCxnSpPr>
                  <a:cxnSpLocks/>
                  <a:stCxn id="62" idx="2"/>
                  <a:endCxn id="62" idx="6"/>
                </p:cNvCxnSpPr>
                <p:nvPr/>
              </p:nvCxnSpPr>
              <p:spPr>
                <a:xfrm>
                  <a:off x="2232586" y="2508575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C81073D5-947A-44A0-8E8D-5C0A3E0DC44C}"/>
                  </a:ext>
                </a:extLst>
              </p:cNvPr>
              <p:cNvGrpSpPr/>
              <p:nvPr/>
            </p:nvGrpSpPr>
            <p:grpSpPr>
              <a:xfrm>
                <a:off x="711237" y="4275927"/>
                <a:ext cx="231933" cy="221651"/>
                <a:chOff x="2813161" y="2487372"/>
                <a:chExt cx="231933" cy="22165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0DC1B062-D407-4686-87E3-9E8961754E1F}"/>
                    </a:ext>
                  </a:extLst>
                </p:cNvPr>
                <p:cNvSpPr/>
                <p:nvPr/>
              </p:nvSpPr>
              <p:spPr>
                <a:xfrm>
                  <a:off x="2813161" y="2487372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Ellipse 60">
                  <a:extLst>
                    <a:ext uri="{FF2B5EF4-FFF2-40B4-BE49-F238E27FC236}">
                      <a16:creationId xmlns:a16="http://schemas.microsoft.com/office/drawing/2014/main" id="{1774269E-2D17-40DB-8FB6-6AE7D13D5D57}"/>
                    </a:ext>
                  </a:extLst>
                </p:cNvPr>
                <p:cNvSpPr/>
                <p:nvPr/>
              </p:nvSpPr>
              <p:spPr>
                <a:xfrm>
                  <a:off x="2906107" y="2578374"/>
                  <a:ext cx="54640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FEB7E249-15D7-46ED-869C-04B6AF134D23}"/>
                  </a:ext>
                </a:extLst>
              </p:cNvPr>
              <p:cNvGrpSpPr/>
              <p:nvPr/>
            </p:nvGrpSpPr>
            <p:grpSpPr>
              <a:xfrm>
                <a:off x="2078054" y="2035944"/>
                <a:ext cx="231934" cy="221651"/>
                <a:chOff x="2232586" y="2397747"/>
                <a:chExt cx="231934" cy="221651"/>
              </a:xfrm>
            </p:grpSpPr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788AEC4E-6DC9-4E17-A2BE-0EE5A3F3BEC9}"/>
                    </a:ext>
                  </a:extLst>
                </p:cNvPr>
                <p:cNvSpPr/>
                <p:nvPr/>
              </p:nvSpPr>
              <p:spPr>
                <a:xfrm>
                  <a:off x="2232587" y="2397747"/>
                  <a:ext cx="231933" cy="221651"/>
                </a:xfrm>
                <a:prstGeom prst="ellipse">
                  <a:avLst/>
                </a:prstGeom>
                <a:solidFill>
                  <a:srgbClr val="146194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9980D458-0EAF-4432-937F-C827595257F7}"/>
                    </a:ext>
                  </a:extLst>
                </p:cNvPr>
                <p:cNvCxnSpPr>
                  <a:cxnSpLocks/>
                  <a:stCxn id="57" idx="0"/>
                  <a:endCxn id="57" idx="4"/>
                </p:cNvCxnSpPr>
                <p:nvPr/>
              </p:nvCxnSpPr>
              <p:spPr>
                <a:xfrm>
                  <a:off x="2348553" y="2397747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9" name="Connecteur droit 58">
                  <a:extLst>
                    <a:ext uri="{FF2B5EF4-FFF2-40B4-BE49-F238E27FC236}">
                      <a16:creationId xmlns:a16="http://schemas.microsoft.com/office/drawing/2014/main" id="{B3160AFC-285C-4C7F-92A8-89793FDA46FE}"/>
                    </a:ext>
                  </a:extLst>
                </p:cNvPr>
                <p:cNvCxnSpPr>
                  <a:cxnSpLocks/>
                  <a:stCxn id="57" idx="2"/>
                  <a:endCxn id="57" idx="6"/>
                </p:cNvCxnSpPr>
                <p:nvPr/>
              </p:nvCxnSpPr>
              <p:spPr>
                <a:xfrm>
                  <a:off x="2232586" y="2508575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83DA1353-661E-4537-BDDA-ED1F2258F23A}"/>
                  </a:ext>
                </a:extLst>
              </p:cNvPr>
              <p:cNvGrpSpPr/>
              <p:nvPr/>
            </p:nvGrpSpPr>
            <p:grpSpPr>
              <a:xfrm>
                <a:off x="701099" y="3321063"/>
                <a:ext cx="231933" cy="221651"/>
                <a:chOff x="2813161" y="2487372"/>
                <a:chExt cx="231933" cy="221651"/>
              </a:xfrm>
            </p:grpSpPr>
            <p:sp>
              <p:nvSpPr>
                <p:cNvPr id="55" name="Ellipse 54">
                  <a:extLst>
                    <a:ext uri="{FF2B5EF4-FFF2-40B4-BE49-F238E27FC236}">
                      <a16:creationId xmlns:a16="http://schemas.microsoft.com/office/drawing/2014/main" id="{8A822B0B-A5D8-4949-B8BA-8DA9EB7E0BD5}"/>
                    </a:ext>
                  </a:extLst>
                </p:cNvPr>
                <p:cNvSpPr/>
                <p:nvPr/>
              </p:nvSpPr>
              <p:spPr>
                <a:xfrm>
                  <a:off x="2813161" y="2487372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061DF210-CCFA-40FA-8AD7-2C084BFC2B97}"/>
                    </a:ext>
                  </a:extLst>
                </p:cNvPr>
                <p:cNvSpPr/>
                <p:nvPr/>
              </p:nvSpPr>
              <p:spPr>
                <a:xfrm>
                  <a:off x="2906107" y="2578374"/>
                  <a:ext cx="54640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D6E57DC1-65B3-42C5-A242-406ACD05C0D7}"/>
                  </a:ext>
                </a:extLst>
              </p:cNvPr>
              <p:cNvGrpSpPr/>
              <p:nvPr/>
            </p:nvGrpSpPr>
            <p:grpSpPr>
              <a:xfrm>
                <a:off x="4196602" y="4255972"/>
                <a:ext cx="231934" cy="221651"/>
                <a:chOff x="2146687" y="2002438"/>
                <a:chExt cx="231934" cy="221651"/>
              </a:xfrm>
            </p:grpSpPr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id="{2325263F-E93E-415E-9D16-5A21E16E9559}"/>
                    </a:ext>
                  </a:extLst>
                </p:cNvPr>
                <p:cNvSpPr/>
                <p:nvPr/>
              </p:nvSpPr>
              <p:spPr>
                <a:xfrm>
                  <a:off x="2146688" y="2002438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42551BB7-3B0B-4349-BFF2-91D479102BB7}"/>
                    </a:ext>
                  </a:extLst>
                </p:cNvPr>
                <p:cNvCxnSpPr>
                  <a:cxnSpLocks/>
                  <a:stCxn id="52" idx="0"/>
                  <a:endCxn id="52" idx="4"/>
                </p:cNvCxnSpPr>
                <p:nvPr/>
              </p:nvCxnSpPr>
              <p:spPr>
                <a:xfrm>
                  <a:off x="2262654" y="2002438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4" name="Connecteur droit 53">
                  <a:extLst>
                    <a:ext uri="{FF2B5EF4-FFF2-40B4-BE49-F238E27FC236}">
                      <a16:creationId xmlns:a16="http://schemas.microsoft.com/office/drawing/2014/main" id="{F6C7D1BD-B4BC-4490-BA3C-21E91626E2B4}"/>
                    </a:ext>
                  </a:extLst>
                </p:cNvPr>
                <p:cNvCxnSpPr>
                  <a:cxnSpLocks/>
                  <a:stCxn id="52" idx="2"/>
                  <a:endCxn id="52" idx="6"/>
                </p:cNvCxnSpPr>
                <p:nvPr/>
              </p:nvCxnSpPr>
              <p:spPr>
                <a:xfrm>
                  <a:off x="2146687" y="2113266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15" name="Organigramme : Connecteur 14">
              <a:extLst>
                <a:ext uri="{FF2B5EF4-FFF2-40B4-BE49-F238E27FC236}">
                  <a16:creationId xmlns:a16="http://schemas.microsoft.com/office/drawing/2014/main" id="{9135C195-30B4-4FAC-ACD5-A105A31FA73F}"/>
                </a:ext>
              </a:extLst>
            </p:cNvPr>
            <p:cNvSpPr/>
            <p:nvPr/>
          </p:nvSpPr>
          <p:spPr>
            <a:xfrm>
              <a:off x="-317739" y="3604067"/>
              <a:ext cx="2636571" cy="2582072"/>
            </a:xfrm>
            <a:prstGeom prst="flowChartConnector">
              <a:avLst/>
            </a:prstGeom>
            <a:noFill/>
            <a:ln w="38100">
              <a:solidFill>
                <a:srgbClr val="66FF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Oval 1029">
              <a:extLst>
                <a:ext uri="{FF2B5EF4-FFF2-40B4-BE49-F238E27FC236}">
                  <a16:creationId xmlns:a16="http://schemas.microsoft.com/office/drawing/2014/main" id="{06268D7E-ABD6-4906-8AA5-F4C886919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1960" y="3764504"/>
              <a:ext cx="2299955" cy="2252414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12700">
              <a:solidFill>
                <a:sysClr val="window" lastClr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endParaRPr>
            </a:p>
          </p:txBody>
        </p:sp>
        <p:sp>
          <p:nvSpPr>
            <p:cNvPr id="18" name="Arc plein 17">
              <a:extLst>
                <a:ext uri="{FF2B5EF4-FFF2-40B4-BE49-F238E27FC236}">
                  <a16:creationId xmlns:a16="http://schemas.microsoft.com/office/drawing/2014/main" id="{ADD007F5-8254-45C7-838E-9D4A64C3EFD3}"/>
                </a:ext>
              </a:extLst>
            </p:cNvPr>
            <p:cNvSpPr/>
            <p:nvPr/>
          </p:nvSpPr>
          <p:spPr>
            <a:xfrm>
              <a:off x="-131494" y="3774349"/>
              <a:ext cx="2276137" cy="2200968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9" name="Arc plein 18">
              <a:extLst>
                <a:ext uri="{FF2B5EF4-FFF2-40B4-BE49-F238E27FC236}">
                  <a16:creationId xmlns:a16="http://schemas.microsoft.com/office/drawing/2014/main" id="{5E509425-32EC-42E3-8875-FA603A85C209}"/>
                </a:ext>
              </a:extLst>
            </p:cNvPr>
            <p:cNvSpPr/>
            <p:nvPr/>
          </p:nvSpPr>
          <p:spPr>
            <a:xfrm rot="5400000">
              <a:off x="-105560" y="3764221"/>
              <a:ext cx="2229088" cy="2247424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0" name="Arc plein 19">
              <a:extLst>
                <a:ext uri="{FF2B5EF4-FFF2-40B4-BE49-F238E27FC236}">
                  <a16:creationId xmlns:a16="http://schemas.microsoft.com/office/drawing/2014/main" id="{A1DE34F0-F368-4A58-916D-F69CC466CF37}"/>
                </a:ext>
              </a:extLst>
            </p:cNvPr>
            <p:cNvSpPr/>
            <p:nvPr/>
          </p:nvSpPr>
          <p:spPr>
            <a:xfrm rot="10800000">
              <a:off x="-142611" y="3806029"/>
              <a:ext cx="2276137" cy="2200968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Arc plein 20">
              <a:extLst>
                <a:ext uri="{FF2B5EF4-FFF2-40B4-BE49-F238E27FC236}">
                  <a16:creationId xmlns:a16="http://schemas.microsoft.com/office/drawing/2014/main" id="{34EBC37C-5433-4EDA-B7D5-E3EC0A84347D}"/>
                </a:ext>
              </a:extLst>
            </p:cNvPr>
            <p:cNvSpPr/>
            <p:nvPr/>
          </p:nvSpPr>
          <p:spPr>
            <a:xfrm rot="16200000">
              <a:off x="-125434" y="3765638"/>
              <a:ext cx="2229088" cy="2247424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2" name="Organigramme : Connecteur 21">
              <a:extLst>
                <a:ext uri="{FF2B5EF4-FFF2-40B4-BE49-F238E27FC236}">
                  <a16:creationId xmlns:a16="http://schemas.microsoft.com/office/drawing/2014/main" id="{69D5BA51-8731-4014-B863-1C556144A609}"/>
                </a:ext>
              </a:extLst>
            </p:cNvPr>
            <p:cNvSpPr/>
            <p:nvPr/>
          </p:nvSpPr>
          <p:spPr>
            <a:xfrm>
              <a:off x="818015" y="4716488"/>
              <a:ext cx="367660" cy="35055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Organigramme : Connecteur 84">
              <a:extLst>
                <a:ext uri="{FF2B5EF4-FFF2-40B4-BE49-F238E27FC236}">
                  <a16:creationId xmlns:a16="http://schemas.microsoft.com/office/drawing/2014/main" id="{DA98BFA9-4C6E-4CF4-BD1E-525469723912}"/>
                </a:ext>
              </a:extLst>
            </p:cNvPr>
            <p:cNvSpPr/>
            <p:nvPr/>
          </p:nvSpPr>
          <p:spPr>
            <a:xfrm>
              <a:off x="-234546" y="3712514"/>
              <a:ext cx="2448000" cy="2484000"/>
            </a:xfrm>
            <a:prstGeom prst="flowChartConnector">
              <a:avLst/>
            </a:prstGeom>
            <a:noFill/>
            <a:ln w="3810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Organigramme : Connecteur 85">
              <a:extLst>
                <a:ext uri="{FF2B5EF4-FFF2-40B4-BE49-F238E27FC236}">
                  <a16:creationId xmlns:a16="http://schemas.microsoft.com/office/drawing/2014/main" id="{E1336D32-66D3-42C0-BEE7-0918D5B1AE71}"/>
                </a:ext>
              </a:extLst>
            </p:cNvPr>
            <p:cNvSpPr/>
            <p:nvPr/>
          </p:nvSpPr>
          <p:spPr>
            <a:xfrm>
              <a:off x="-335828" y="3491522"/>
              <a:ext cx="2736000" cy="2664000"/>
            </a:xfrm>
            <a:prstGeom prst="flowChartConnector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D448601-E5EB-4205-AD0F-4D19EA0D85B7}"/>
                </a:ext>
              </a:extLst>
            </p:cNvPr>
            <p:cNvSpPr/>
            <p:nvPr/>
          </p:nvSpPr>
          <p:spPr>
            <a:xfrm rot="5400000">
              <a:off x="-544044" y="3761586"/>
              <a:ext cx="2664436" cy="489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8117043-405B-4157-8A22-7608848461D7}"/>
                </a:ext>
              </a:extLst>
            </p:cNvPr>
            <p:cNvSpPr/>
            <p:nvPr/>
          </p:nvSpPr>
          <p:spPr>
            <a:xfrm>
              <a:off x="-1367327" y="2474752"/>
              <a:ext cx="2424529" cy="489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F5A9DC0F-A7E3-40D7-8BF2-9A0F95FC2347}"/>
              </a:ext>
            </a:extLst>
          </p:cNvPr>
          <p:cNvSpPr txBox="1"/>
          <p:nvPr/>
        </p:nvSpPr>
        <p:spPr>
          <a:xfrm>
            <a:off x="5580107" y="3626832"/>
            <a:ext cx="109753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Brandon Text Regular" panose="020B0503020203060203" pitchFamily="34" charset="0"/>
              </a:rPr>
              <a:t>Nombre d’onde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F10664-71C6-4CD9-A558-DAB2C0CAE39C}"/>
              </a:ext>
            </a:extLst>
          </p:cNvPr>
          <p:cNvSpPr txBox="1"/>
          <p:nvPr/>
        </p:nvSpPr>
        <p:spPr>
          <a:xfrm>
            <a:off x="3626735" y="1158460"/>
            <a:ext cx="542593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>
                <a:latin typeface="Brandon Text Regular" panose="020B0503020203060203" pitchFamily="34" charset="0"/>
              </a:rPr>
              <a:t>Différences principales: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Pour nombres d’ondes «plus élevés »,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Brandon Text Regular" panose="020B0503020203060203" pitchFamily="34" charset="0"/>
              </a:rPr>
              <a:t>Pour la FSE tangentielle.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D08E2790-EFD5-4BEA-A786-E507E15F8C13}"/>
              </a:ext>
            </a:extLst>
          </p:cNvPr>
          <p:cNvSpPr txBox="1"/>
          <p:nvPr/>
        </p:nvSpPr>
        <p:spPr>
          <a:xfrm>
            <a:off x="5571914" y="6407962"/>
            <a:ext cx="109753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Brandon Text Regular" panose="020B0503020203060203" pitchFamily="34" charset="0"/>
              </a:rPr>
              <a:t>Nombre d’onde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1616A16C-2048-4773-B84A-E64878D87766}"/>
              </a:ext>
            </a:extLst>
          </p:cNvPr>
          <p:cNvSpPr txBox="1"/>
          <p:nvPr/>
        </p:nvSpPr>
        <p:spPr>
          <a:xfrm>
            <a:off x="2105456" y="6649525"/>
            <a:ext cx="835569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 err="1">
                <a:latin typeface="Brandon Text Regular" panose="020B0503020203060203" pitchFamily="34" charset="0"/>
              </a:rPr>
              <a:t>Hallal</a:t>
            </a:r>
            <a:r>
              <a:rPr lang="en-US" sz="900" dirty="0">
                <a:latin typeface="Brandon Text Regular" panose="020B0503020203060203" pitchFamily="34" charset="0"/>
              </a:rPr>
              <a:t>, J.; </a:t>
            </a:r>
            <a:r>
              <a:rPr lang="en-US" sz="900" dirty="0" err="1">
                <a:latin typeface="Brandon Text Regular" panose="020B0503020203060203" pitchFamily="34" charset="0"/>
              </a:rPr>
              <a:t>Druesne</a:t>
            </a:r>
            <a:r>
              <a:rPr lang="en-US" sz="900" dirty="0">
                <a:latin typeface="Brandon Text Regular" panose="020B0503020203060203" pitchFamily="34" charset="0"/>
              </a:rPr>
              <a:t>, F. &amp; Lanfranchi, V. Study of Electromagnetic Forces Computation Methods for Machine Vibration Estimation ISEF, 2013.</a:t>
            </a:r>
            <a:endParaRPr lang="fr-FR" sz="900" dirty="0">
              <a:latin typeface="Brandon Text Regular" panose="020B0503020203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7BB523-ED13-41BB-A56E-EEA9C55E7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Forces Surfaciques dans l’entrefer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32">
                <a:extLst>
                  <a:ext uri="{FF2B5EF4-FFF2-40B4-BE49-F238E27FC236}">
                    <a16:creationId xmlns:a16="http://schemas.microsoft.com/office/drawing/2014/main" id="{826B8A03-8EC6-422E-A33C-93F4E569AA83}"/>
                  </a:ext>
                </a:extLst>
              </p:cNvPr>
              <p:cNvSpPr txBox="1"/>
              <p:nvPr/>
            </p:nvSpPr>
            <p:spPr>
              <a:xfrm>
                <a:off x="-700836" y="5161489"/>
                <a:ext cx="45260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8"/>
                <a:r>
                  <a:rPr lang="fr-FR" dirty="0">
                    <a:solidFill>
                      <a:schemeClr val="tx1"/>
                    </a:solidFill>
                    <a:latin typeface="Brandon Text Regular" panose="020B0503020203060203" pitchFamily="34" charset="0"/>
                  </a:rPr>
                  <a:t>Mode d’ovalisation (</a:t>
                </a:r>
                <a:r>
                  <a:rPr lang="fr-FR" b="1" dirty="0">
                    <a:solidFill>
                      <a:schemeClr val="tx1"/>
                    </a:solidFill>
                    <a:latin typeface="Brandon Text Regular" panose="020B0503020203060203" pitchFamily="34" charset="0"/>
                  </a:rPr>
                  <a:t>m=2)</a:t>
                </a:r>
              </a:p>
              <a:p>
                <a:pPr algn="ctr" defTabSz="914378"/>
                <a:r>
                  <a:rPr lang="fr-FR" dirty="0">
                    <a:latin typeface="Brandon Text Regular" panose="020B0503020203060203" pitchFamily="34" charset="0"/>
                  </a:rPr>
                  <a:t>à</a:t>
                </a:r>
                <a:r>
                  <a:rPr lang="fr-FR" dirty="0">
                    <a:solidFill>
                      <a:schemeClr val="tx1"/>
                    </a:solidFill>
                    <a:latin typeface="Brandon Text Regular" panose="020B0503020203060203" pitchFamily="34" charset="0"/>
                  </a:rPr>
                  <a:t> la fréquence naturelle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alt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fr-FR" alt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𝑛𝑎𝑡</m:t>
                        </m:r>
                      </m:sub>
                    </m:sSub>
                  </m:oMath>
                </a14:m>
                <a:endParaRPr lang="fr-FR" dirty="0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6" name="ZoneTexte 32">
                <a:extLst>
                  <a:ext uri="{FF2B5EF4-FFF2-40B4-BE49-F238E27FC236}">
                    <a16:creationId xmlns:a16="http://schemas.microsoft.com/office/drawing/2014/main" id="{826B8A03-8EC6-422E-A33C-93F4E569A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0836" y="5161489"/>
                <a:ext cx="4526030" cy="646331"/>
              </a:xfrm>
              <a:prstGeom prst="rect">
                <a:avLst/>
              </a:prstGeom>
              <a:blipFill>
                <a:blip r:embed="rId4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id="{5E35F7FC-D02C-4F23-9080-22FEB1DB7E0D}"/>
              </a:ext>
            </a:extLst>
          </p:cNvPr>
          <p:cNvGrpSpPr/>
          <p:nvPr/>
        </p:nvGrpSpPr>
        <p:grpSpPr>
          <a:xfrm>
            <a:off x="3141862" y="2174689"/>
            <a:ext cx="3826536" cy="3719541"/>
            <a:chOff x="4580662" y="1820853"/>
            <a:chExt cx="4580836" cy="43005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18">
                  <a:extLst>
                    <a:ext uri="{FF2B5EF4-FFF2-40B4-BE49-F238E27FC236}">
                      <a16:creationId xmlns:a16="http://schemas.microsoft.com/office/drawing/2014/main" id="{FCD8A69E-D2D6-4461-9106-A5C6AAA57E49}"/>
                    </a:ext>
                  </a:extLst>
                </p:cNvPr>
                <p:cNvSpPr txBox="1"/>
                <p:nvPr/>
              </p:nvSpPr>
              <p:spPr>
                <a:xfrm>
                  <a:off x="5423818" y="5534224"/>
                  <a:ext cx="3367210" cy="587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377090" marR="0" lvl="1" indent="0" defTabSz="914378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altLang="fr-FR" sz="1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fr-FR" altLang="fr-FR" sz="1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kumimoji="0" lang="fr-FR" altLang="fr-FR" sz="1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kumimoji="0" lang="fr-FR" altLang="fr-FR" sz="1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kumimoji="0" lang="fr-FR" altLang="fr-FR" sz="1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kumimoji="0" lang="fr-FR" altLang="fr-FR" sz="1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fr-FR" altLang="fr-FR" sz="1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fr-F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randon Text Regular" panose="020B0503020203060203" pitchFamily="34" charset="0"/>
                  </a:endParaRPr>
                </a:p>
              </p:txBody>
            </p:sp>
          </mc:Choice>
          <mc:Fallback xmlns="">
            <p:sp>
              <p:nvSpPr>
                <p:cNvPr id="8" name="ZoneTexte 18">
                  <a:extLst>
                    <a:ext uri="{FF2B5EF4-FFF2-40B4-BE49-F238E27FC236}">
                      <a16:creationId xmlns:a16="http://schemas.microsoft.com/office/drawing/2014/main" id="{FCD8A69E-D2D6-4461-9106-A5C6AAA57E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3818" y="5534224"/>
                  <a:ext cx="3367210" cy="58715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ZoneTexte 23">
              <a:extLst>
                <a:ext uri="{FF2B5EF4-FFF2-40B4-BE49-F238E27FC236}">
                  <a16:creationId xmlns:a16="http://schemas.microsoft.com/office/drawing/2014/main" id="{CB0B06E4-202F-4D31-83E3-4B6C944DA9FB}"/>
                </a:ext>
              </a:extLst>
            </p:cNvPr>
            <p:cNvSpPr txBox="1"/>
            <p:nvPr/>
          </p:nvSpPr>
          <p:spPr>
            <a:xfrm>
              <a:off x="4857341" y="5220735"/>
              <a:ext cx="4304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8"/>
              <a:r>
                <a:rPr lang="fr-FR" dirty="0">
                  <a:latin typeface="Brandon Text Regular" panose="020B0503020203060203" pitchFamily="34" charset="0"/>
                </a:rPr>
                <a:t>Magnetic force </a:t>
              </a:r>
              <a:r>
                <a:rPr lang="fr-FR" dirty="0" err="1">
                  <a:latin typeface="Brandon Text Regular" panose="020B0503020203060203" pitchFamily="34" charset="0"/>
                </a:rPr>
                <a:t>wave</a:t>
              </a:r>
              <a:endParaRPr lang="fr-FR" dirty="0">
                <a:latin typeface="Brandon Text Regular" panose="020B0503020203060203" pitchFamily="34" charset="0"/>
              </a:endParaRPr>
            </a:p>
          </p:txBody>
        </p:sp>
        <p:pic>
          <p:nvPicPr>
            <p:cNvPr id="10" name="Image 9" descr="Une image contenant objet&#10;&#10;Description générée automatiquement">
              <a:extLst>
                <a:ext uri="{FF2B5EF4-FFF2-40B4-BE49-F238E27FC236}">
                  <a16:creationId xmlns:a16="http://schemas.microsoft.com/office/drawing/2014/main" id="{7CDBA30F-11DB-4C0E-9821-751F4FE01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836" y="1820853"/>
              <a:ext cx="4276940" cy="3027938"/>
            </a:xfrm>
            <a:prstGeom prst="rect">
              <a:avLst/>
            </a:prstGeom>
          </p:spPr>
        </p:pic>
        <p:sp>
          <p:nvSpPr>
            <p:cNvPr id="11" name="ZoneTexte 20">
              <a:extLst>
                <a:ext uri="{FF2B5EF4-FFF2-40B4-BE49-F238E27FC236}">
                  <a16:creationId xmlns:a16="http://schemas.microsoft.com/office/drawing/2014/main" id="{1537768C-31D3-4CBC-A364-560263DDBEA2}"/>
                </a:ext>
              </a:extLst>
            </p:cNvPr>
            <p:cNvSpPr txBox="1"/>
            <p:nvPr/>
          </p:nvSpPr>
          <p:spPr>
            <a:xfrm>
              <a:off x="4580662" y="3007507"/>
              <a:ext cx="55335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/>
              <a:r>
                <a:rPr lang="en-GB" sz="4800" dirty="0">
                  <a:latin typeface="Brandon Text Regular" panose="020B0503020203060203" pitchFamily="34" charset="0"/>
                </a:rPr>
                <a:t>+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977EFC9-79FD-48EE-9AAB-657FD5D9F405}"/>
              </a:ext>
            </a:extLst>
          </p:cNvPr>
          <p:cNvGrpSpPr/>
          <p:nvPr/>
        </p:nvGrpSpPr>
        <p:grpSpPr>
          <a:xfrm>
            <a:off x="6658931" y="3161508"/>
            <a:ext cx="2311958" cy="1606729"/>
            <a:chOff x="8616598" y="2385718"/>
            <a:chExt cx="1936254" cy="1425520"/>
          </a:xfrm>
        </p:grpSpPr>
        <p:sp>
          <p:nvSpPr>
            <p:cNvPr id="12" name="ZoneTexte 21">
              <a:extLst>
                <a:ext uri="{FF2B5EF4-FFF2-40B4-BE49-F238E27FC236}">
                  <a16:creationId xmlns:a16="http://schemas.microsoft.com/office/drawing/2014/main" id="{48412430-BE3C-4AC5-923A-A89A65FCC986}"/>
                </a:ext>
              </a:extLst>
            </p:cNvPr>
            <p:cNvSpPr txBox="1"/>
            <p:nvPr/>
          </p:nvSpPr>
          <p:spPr>
            <a:xfrm>
              <a:off x="9181507" y="2642476"/>
              <a:ext cx="1371345" cy="327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/>
              <a:r>
                <a:rPr lang="en-GB" b="1" dirty="0">
                  <a:latin typeface="Brandon Text Regular" panose="020B0503020203060203" pitchFamily="34" charset="0"/>
                </a:rPr>
                <a:t>RESONANCE</a:t>
              </a:r>
            </a:p>
          </p:txBody>
        </p:sp>
        <p:sp>
          <p:nvSpPr>
            <p:cNvPr id="13" name="ZoneTexte 22">
              <a:extLst>
                <a:ext uri="{FF2B5EF4-FFF2-40B4-BE49-F238E27FC236}">
                  <a16:creationId xmlns:a16="http://schemas.microsoft.com/office/drawing/2014/main" id="{38DEF982-06BF-4E1B-9540-E514BB0E8482}"/>
                </a:ext>
              </a:extLst>
            </p:cNvPr>
            <p:cNvSpPr txBox="1"/>
            <p:nvPr/>
          </p:nvSpPr>
          <p:spPr>
            <a:xfrm>
              <a:off x="8616598" y="2385718"/>
              <a:ext cx="463434" cy="737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/>
              <a:r>
                <a:rPr lang="en-GB" sz="4800" dirty="0">
                  <a:latin typeface="Brandon Text Regular" panose="020B0503020203060203" pitchFamily="34" charset="0"/>
                </a:rPr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21F9C96-519C-41CE-AC53-57585A9A1268}"/>
                    </a:ext>
                  </a:extLst>
                </p:cNvPr>
                <p:cNvSpPr/>
                <p:nvPr/>
              </p:nvSpPr>
              <p:spPr>
                <a:xfrm>
                  <a:off x="9468059" y="3060808"/>
                  <a:ext cx="892337" cy="3276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altLang="fr-F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fr-FR" altLang="fr-F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fr-FR" altLang="fr-FR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altLang="fr-FR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altLang="fr-FR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𝑛𝑎𝑡</m:t>
                            </m:r>
                          </m:sub>
                        </m:sSub>
                      </m:oMath>
                    </m:oMathPara>
                  </a14:m>
                  <a:endParaRPr lang="fr-FR" dirty="0">
                    <a:solidFill>
                      <a:schemeClr val="tx1"/>
                    </a:solidFill>
                    <a:latin typeface="Brandon Text Regular" panose="020B0503020203060203" pitchFamily="34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21F9C96-519C-41CE-AC53-57585A9A12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8059" y="3060808"/>
                  <a:ext cx="892337" cy="327678"/>
                </a:xfrm>
                <a:prstGeom prst="rect">
                  <a:avLst/>
                </a:prstGeom>
                <a:blipFill>
                  <a:blip r:embed="rId7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8C4D03D-2CEF-451E-8C06-13E0504599E7}"/>
                    </a:ext>
                  </a:extLst>
                </p:cNvPr>
                <p:cNvSpPr/>
                <p:nvPr/>
              </p:nvSpPr>
              <p:spPr>
                <a:xfrm>
                  <a:off x="9573728" y="3483560"/>
                  <a:ext cx="715342" cy="3276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altLang="fr-F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fr-FR" alt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fr-FR" altLang="fr-F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oMath>
                    </m:oMathPara>
                  </a14:m>
                  <a:endParaRPr lang="fr-FR" dirty="0">
                    <a:solidFill>
                      <a:schemeClr val="tx1"/>
                    </a:solidFill>
                    <a:latin typeface="Brandon Text Regular" panose="020B0503020203060203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8C4D03D-2CEF-451E-8C06-13E0504599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3728" y="3483560"/>
                  <a:ext cx="715342" cy="32767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84250E99-0F8C-4425-8D4E-84A3DF90C5A2}"/>
              </a:ext>
            </a:extLst>
          </p:cNvPr>
          <p:cNvSpPr txBox="1"/>
          <p:nvPr/>
        </p:nvSpPr>
        <p:spPr>
          <a:xfrm>
            <a:off x="161925" y="958356"/>
            <a:ext cx="880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La transformée de Fourier de la FSE nous donne une information sur le potentiel d’interaction force-structure. </a:t>
            </a:r>
            <a:endParaRPr lang="en-GB" dirty="0">
              <a:latin typeface="Brandon Text Regular" panose="020B0503020203060203" pitchFamily="34" charset="0"/>
            </a:endParaRPr>
          </a:p>
        </p:txBody>
      </p:sp>
      <p:pic>
        <p:nvPicPr>
          <p:cNvPr id="17" name="mode_20_729Hz">
            <a:hlinkClick r:id="" action="ppaction://media"/>
            <a:extLst>
              <a:ext uri="{FF2B5EF4-FFF2-40B4-BE49-F238E27FC236}">
                <a16:creationId xmlns:a16="http://schemas.microsoft.com/office/drawing/2014/main" id="{06CA13CA-ED31-453D-AE06-8C6F93A6E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8362" t="5146" r="5321" b="1225"/>
          <a:stretch/>
        </p:blipFill>
        <p:spPr>
          <a:xfrm>
            <a:off x="383492" y="2489574"/>
            <a:ext cx="2357374" cy="19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1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Forces surfaciques dans l’entrefer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182170" y="949500"/>
            <a:ext cx="8561779" cy="4319587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  <a:latin typeface="Brandon Text Regular" panose="020B0503020203060203" pitchFamily="34" charset="0"/>
              </a:rPr>
              <a:t>Quel est l’intérêt d’utiliser la FSE ?</a:t>
            </a:r>
          </a:p>
          <a:p>
            <a:endParaRPr lang="en-GB" sz="2000" dirty="0">
              <a:latin typeface="Brandon Text Regular" panose="020B0503020203060203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34F2372-4C47-4366-B422-ECEA0B72AE84}"/>
              </a:ext>
            </a:extLst>
          </p:cNvPr>
          <p:cNvSpPr txBox="1"/>
          <p:nvPr/>
        </p:nvSpPr>
        <p:spPr>
          <a:xfrm>
            <a:off x="-6910" y="6625624"/>
            <a:ext cx="97138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latin typeface="Brandon Text Regular" panose="020B0503020203060203" pitchFamily="34" charset="0"/>
              </a:rPr>
              <a:t>Le </a:t>
            </a:r>
            <a:r>
              <a:rPr lang="fr-FR" sz="900" dirty="0" err="1">
                <a:latin typeface="Brandon Text Regular" panose="020B0503020203060203" pitchFamily="34" charset="0"/>
              </a:rPr>
              <a:t>Besnerais</a:t>
            </a:r>
            <a:r>
              <a:rPr lang="fr-FR" sz="900" dirty="0">
                <a:latin typeface="Brandon Text Regular" panose="020B0503020203060203" pitchFamily="34" charset="0"/>
              </a:rPr>
              <a:t>, Jean, et al. "</a:t>
            </a:r>
            <a:r>
              <a:rPr lang="fr-FR" sz="900" dirty="0" err="1">
                <a:latin typeface="Brandon Text Regular" panose="020B0503020203060203" pitchFamily="34" charset="0"/>
              </a:rPr>
              <a:t>Prediction</a:t>
            </a:r>
            <a:r>
              <a:rPr lang="fr-FR" sz="900" dirty="0">
                <a:latin typeface="Brandon Text Regular" panose="020B0503020203060203" pitchFamily="34" charset="0"/>
              </a:rPr>
              <a:t> of audible </a:t>
            </a:r>
            <a:r>
              <a:rPr lang="fr-FR" sz="900" dirty="0" err="1">
                <a:latin typeface="Brandon Text Regular" panose="020B0503020203060203" pitchFamily="34" charset="0"/>
              </a:rPr>
              <a:t>magnetic</a:t>
            </a:r>
            <a:r>
              <a:rPr lang="fr-FR" sz="900" dirty="0">
                <a:latin typeface="Brandon Text Regular" panose="020B0503020203060203" pitchFamily="34" charset="0"/>
              </a:rPr>
              <a:t> noise </a:t>
            </a:r>
            <a:r>
              <a:rPr lang="fr-FR" sz="900" dirty="0" err="1">
                <a:latin typeface="Brandon Text Regular" panose="020B0503020203060203" pitchFamily="34" charset="0"/>
              </a:rPr>
              <a:t>radiated</a:t>
            </a:r>
            <a:r>
              <a:rPr lang="fr-FR" sz="900" dirty="0">
                <a:latin typeface="Brandon Text Regular" panose="020B0503020203060203" pitchFamily="34" charset="0"/>
              </a:rPr>
              <a:t> by </a:t>
            </a:r>
            <a:r>
              <a:rPr lang="fr-FR" sz="900" dirty="0" err="1">
                <a:latin typeface="Brandon Text Regular" panose="020B0503020203060203" pitchFamily="34" charset="0"/>
              </a:rPr>
              <a:t>adjustable</a:t>
            </a:r>
            <a:r>
              <a:rPr lang="fr-FR" sz="900" dirty="0">
                <a:latin typeface="Brandon Text Regular" panose="020B0503020203060203" pitchFamily="34" charset="0"/>
              </a:rPr>
              <a:t>-speed drive induction machines." </a:t>
            </a:r>
            <a:r>
              <a:rPr lang="fr-FR" sz="900" i="1" dirty="0">
                <a:latin typeface="Brandon Text Regular" panose="020B0503020203060203" pitchFamily="34" charset="0"/>
              </a:rPr>
              <a:t>IEEE Trans. </a:t>
            </a:r>
            <a:r>
              <a:rPr lang="fr-FR" sz="900" i="1" dirty="0" err="1">
                <a:latin typeface="Brandon Text Regular" panose="020B0503020203060203" pitchFamily="34" charset="0"/>
              </a:rPr>
              <a:t>Industry</a:t>
            </a:r>
            <a:r>
              <a:rPr lang="fr-FR" sz="900" i="1" dirty="0">
                <a:latin typeface="Brandon Text Regular" panose="020B0503020203060203" pitchFamily="34" charset="0"/>
              </a:rPr>
              <a:t> Applications</a:t>
            </a:r>
            <a:r>
              <a:rPr lang="fr-FR" sz="900" dirty="0">
                <a:latin typeface="Brandon Text Regular" panose="020B0503020203060203" pitchFamily="34" charset="0"/>
              </a:rPr>
              <a:t> (2010)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76907AF7-5832-4C0E-8B70-343146838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458" r="23403"/>
          <a:stretch/>
        </p:blipFill>
        <p:spPr>
          <a:xfrm>
            <a:off x="10662" y="1590674"/>
            <a:ext cx="5564638" cy="4454679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E72E6C64-A197-4460-B2B9-AB167B41F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562" y="1909798"/>
            <a:ext cx="2581275" cy="138112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C0AC55B-D552-48E5-BF7E-8ED199DE12B9}"/>
              </a:ext>
            </a:extLst>
          </p:cNvPr>
          <p:cNvSpPr/>
          <p:nvPr/>
        </p:nvSpPr>
        <p:spPr>
          <a:xfrm>
            <a:off x="1115736" y="1551104"/>
            <a:ext cx="385893" cy="60390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3A4BC0C-1CF6-4627-843B-B64A9ADACA38}"/>
              </a:ext>
            </a:extLst>
          </p:cNvPr>
          <p:cNvSpPr txBox="1"/>
          <p:nvPr/>
        </p:nvSpPr>
        <p:spPr>
          <a:xfrm>
            <a:off x="5746808" y="4298752"/>
            <a:ext cx="32153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latin typeface="Brandon Text Regular" panose="020B0503020203060203" pitchFamily="34" charset="0"/>
              </a:rPr>
              <a:t>Prédiction analytique des harmoniques dans l’entrefer + diagnostique des sources. </a:t>
            </a:r>
            <a:br>
              <a:rPr lang="fr-FR" dirty="0">
                <a:latin typeface="Brandon Text Regular" panose="020B0503020203060203" pitchFamily="34" charset="0"/>
              </a:rPr>
            </a:br>
            <a:endParaRPr lang="fr-FR" dirty="0">
              <a:latin typeface="Brandon Text Regular" panose="020B0503020203060203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8B766BA8-10D7-4E31-87B7-51AEDAFACA54}"/>
              </a:ext>
            </a:extLst>
          </p:cNvPr>
          <p:cNvSpPr txBox="1"/>
          <p:nvPr/>
        </p:nvSpPr>
        <p:spPr>
          <a:xfrm>
            <a:off x="701" y="6433551"/>
            <a:ext cx="835569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Brandon Text Regular" panose="020B0503020203060203" pitchFamily="34" charset="0"/>
              </a:rPr>
              <a:t>Li, Min, and David A. Lowther. "Local electromagnetic force computation in the presence of numerical field errors." IEEE Trans. Magnetics (2009).</a:t>
            </a:r>
            <a:endParaRPr lang="fr-FR" sz="900" dirty="0">
              <a:latin typeface="Brandon Text Regular" panose="020B0503020203060203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DC672E-ADC6-4C06-8BA6-AD5F85186863}"/>
              </a:ext>
            </a:extLst>
          </p:cNvPr>
          <p:cNvSpPr txBox="1"/>
          <p:nvPr/>
        </p:nvSpPr>
        <p:spPr>
          <a:xfrm rot="16200000">
            <a:off x="-738448" y="3986473"/>
            <a:ext cx="182488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Brandon Text Regular" panose="020B0503020203060203" pitchFamily="34" charset="0"/>
              </a:rPr>
              <a:t>Vitesse de rotation [</a:t>
            </a:r>
            <a:r>
              <a:rPr lang="fr-FR" sz="1200" dirty="0" err="1">
                <a:latin typeface="Brandon Text Regular" panose="020B0503020203060203" pitchFamily="34" charset="0"/>
              </a:rPr>
              <a:t>rpm</a:t>
            </a:r>
            <a:r>
              <a:rPr lang="fr-FR" sz="1200" dirty="0">
                <a:latin typeface="Brandon Text Regular" panose="020B0503020203060203" pitchFamily="34" charset="0"/>
              </a:rPr>
              <a:t>]</a:t>
            </a:r>
            <a:endParaRPr lang="en-GB" sz="1200" dirty="0">
              <a:latin typeface="Brandon Text Regular" panose="020B0503020203060203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2BBDAAA-8769-4433-B4BC-EC66CB216202}"/>
              </a:ext>
            </a:extLst>
          </p:cNvPr>
          <p:cNvSpPr txBox="1"/>
          <p:nvPr/>
        </p:nvSpPr>
        <p:spPr>
          <a:xfrm>
            <a:off x="2058676" y="5906853"/>
            <a:ext cx="20743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Brandon Text Regular" panose="020B0503020203060203" pitchFamily="34" charset="0"/>
              </a:rPr>
              <a:t>Fréquence des forces [Hz]</a:t>
            </a:r>
            <a:endParaRPr lang="en-GB" sz="1200" dirty="0">
              <a:latin typeface="Brandon Text Regular" panose="020B0503020203060203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FE8BAEA-3A1A-4DB0-AAAB-5675DFC3473E}"/>
              </a:ext>
            </a:extLst>
          </p:cNvPr>
          <p:cNvCxnSpPr>
            <a:cxnSpLocks/>
          </p:cNvCxnSpPr>
          <p:nvPr/>
        </p:nvCxnSpPr>
        <p:spPr>
          <a:xfrm>
            <a:off x="3095836" y="2076450"/>
            <a:ext cx="0" cy="370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A4D5E718-34BE-4674-B86A-EAA9EB31FFFA}"/>
              </a:ext>
            </a:extLst>
          </p:cNvPr>
          <p:cNvSpPr txBox="1"/>
          <p:nvPr/>
        </p:nvSpPr>
        <p:spPr>
          <a:xfrm rot="5400000">
            <a:off x="2815471" y="486078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Mode (2,0)</a:t>
            </a:r>
            <a:endParaRPr lang="en-GB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7643DD9-71E7-437A-8B49-1DD226D594F3}"/>
              </a:ext>
            </a:extLst>
          </p:cNvPr>
          <p:cNvSpPr/>
          <p:nvPr/>
        </p:nvSpPr>
        <p:spPr>
          <a:xfrm>
            <a:off x="723900" y="3562350"/>
            <a:ext cx="457185" cy="736402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44DD280-B809-4421-8C08-25DBD3B3F66F}"/>
              </a:ext>
            </a:extLst>
          </p:cNvPr>
          <p:cNvSpPr txBox="1"/>
          <p:nvPr/>
        </p:nvSpPr>
        <p:spPr>
          <a:xfrm>
            <a:off x="723900" y="3212529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Résonance ?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-0.2349 -0.0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3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23437 0.000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8" grpId="0"/>
      <p:bldP spid="8" grpId="1"/>
      <p:bldP spid="16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EFF5458-8EEA-439B-84B2-57CFCE471122}"/>
                  </a:ext>
                </a:extLst>
              </p:cNvPr>
              <p:cNvSpPr/>
              <p:nvPr/>
            </p:nvSpPr>
            <p:spPr>
              <a:xfrm>
                <a:off x="2279246" y="3656718"/>
                <a:ext cx="1825308" cy="461665"/>
              </a:xfrm>
              <a:prstGeom prst="rect">
                <a:avLst/>
              </a:prstGeom>
              <a:solidFill>
                <a:sysClr val="window" lastClr="FFFFFF"/>
              </a:solidFill>
              <a:ln w="15875" cap="rnd" cmpd="sng" algn="ctr">
                <a:solidFill>
                  <a:sysClr val="windowText" lastClr="000000">
                    <a:hueMod val="94000"/>
                  </a:sysClr>
                </a:solidFill>
                <a:prstDash val="solid"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𝐹</m:t>
                      </m:r>
                      <m:r>
                        <a:rPr kumimoji="0" lang="fr-F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 </m:t>
                      </m:r>
                      <m:r>
                        <m:rPr>
                          <m:sty m:val="p"/>
                        </m:rPr>
                        <a:rPr kumimoji="0" lang="el-G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Δ</m:t>
                      </m:r>
                      <m:r>
                        <a:rPr kumimoji="0" lang="fr-F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𝐸</m:t>
                      </m:r>
                      <m:r>
                        <a:rPr kumimoji="0" lang="fr-F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/</m:t>
                      </m:r>
                      <m:r>
                        <a:rPr kumimoji="0" lang="fr-F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𝑑𝑥</m:t>
                      </m:r>
                    </m:oMath>
                  </m:oMathPara>
                </a14:m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Brandon Text Regular" panose="020B0503020203060203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EFF5458-8EEA-439B-84B2-57CFCE4711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246" y="3656718"/>
                <a:ext cx="1825308" cy="461665"/>
              </a:xfrm>
              <a:prstGeom prst="rect">
                <a:avLst/>
              </a:prstGeom>
              <a:blipFill>
                <a:blip r:embed="rId2"/>
                <a:stretch>
                  <a:fillRect b="-12658"/>
                </a:stretch>
              </a:blipFill>
              <a:ln w="15875" cap="rnd" cmpd="sng" algn="ctr">
                <a:solidFill>
                  <a:sysClr val="windowText" lastClr="000000">
                    <a:hueMod val="94000"/>
                  </a:sys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e 7">
            <a:extLst>
              <a:ext uri="{FF2B5EF4-FFF2-40B4-BE49-F238E27FC236}">
                <a16:creationId xmlns:a16="http://schemas.microsoft.com/office/drawing/2014/main" id="{21F2F47F-7BA7-40F2-98A2-CBE1F03E8284}"/>
              </a:ext>
            </a:extLst>
          </p:cNvPr>
          <p:cNvGrpSpPr/>
          <p:nvPr/>
        </p:nvGrpSpPr>
        <p:grpSpPr>
          <a:xfrm>
            <a:off x="5467876" y="2504948"/>
            <a:ext cx="2646370" cy="2775133"/>
            <a:chOff x="1028333" y="2856954"/>
            <a:chExt cx="2646370" cy="293363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47E477C-CBC1-4707-8D02-6BC4BB35D97D}"/>
                </a:ext>
              </a:extLst>
            </p:cNvPr>
            <p:cNvPicPr/>
            <p:nvPr/>
          </p:nvPicPr>
          <p:blipFill rotWithShape="1">
            <a:blip r:embed="rId3"/>
            <a:srcRect l="14593" t="21699" r="55946" b="35555"/>
            <a:stretch/>
          </p:blipFill>
          <p:spPr bwMode="auto">
            <a:xfrm>
              <a:off x="1028333" y="2856954"/>
              <a:ext cx="2646370" cy="21519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C0C35C1D-A56C-495D-A348-86B2994C5B5D}"/>
                </a:ext>
              </a:extLst>
            </p:cNvPr>
            <p:cNvCxnSpPr/>
            <p:nvPr/>
          </p:nvCxnSpPr>
          <p:spPr>
            <a:xfrm>
              <a:off x="2156605" y="4599005"/>
              <a:ext cx="0" cy="908068"/>
            </a:xfrm>
            <a:prstGeom prst="straightConnector1">
              <a:avLst/>
            </a:prstGeom>
            <a:noFill/>
            <a:ln w="57150" cap="rnd" cmpd="sng" algn="ctr">
              <a:solidFill>
                <a:sysClr val="windowText" lastClr="000000">
                  <a:hueMod val="94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44A20C0-CB65-4141-AF07-1B8544646E80}"/>
                </a:ext>
              </a:extLst>
            </p:cNvPr>
            <p:cNvSpPr txBox="1"/>
            <p:nvPr/>
          </p:nvSpPr>
          <p:spPr>
            <a:xfrm>
              <a:off x="2234023" y="5367629"/>
              <a:ext cx="327334" cy="422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andon Text Regular" panose="020B0503020203060203" pitchFamily="34" charset="0"/>
                </a:rPr>
                <a:t>F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3A6BE30-61BA-4B31-8819-769C038DB3AA}"/>
                  </a:ext>
                </a:extLst>
              </p:cNvPr>
              <p:cNvSpPr txBox="1"/>
              <p:nvPr/>
            </p:nvSpPr>
            <p:spPr>
              <a:xfrm>
                <a:off x="2473077" y="3100955"/>
                <a:ext cx="1408526" cy="369332"/>
              </a:xfrm>
              <a:prstGeom prst="rect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Δ</m:t>
                      </m:r>
                      <m:r>
                        <a:rPr kumimoji="0" lang="fr-F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𝐸</m:t>
                      </m:r>
                      <m:r>
                        <a:rPr kumimoji="0" lang="fr-F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=</m:t>
                      </m:r>
                      <m:r>
                        <a:rPr kumimoji="0" lang="en-GB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fr-F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𝑊</m:t>
                      </m:r>
                    </m:oMath>
                  </m:oMathPara>
                </a14:m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Brandon Text Regular" panose="020B0503020203060203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3A6BE30-61BA-4B31-8819-769C038DB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077" y="3100955"/>
                <a:ext cx="1408526" cy="369332"/>
              </a:xfrm>
              <a:prstGeom prst="rect">
                <a:avLst/>
              </a:prstGeom>
              <a:blipFill>
                <a:blip r:embed="rId4"/>
                <a:stretch>
                  <a:fillRect l="-4329" r="-3030" b="-6667"/>
                </a:stretch>
              </a:blipFill>
              <a:ln w="15875" cap="rnd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AF83147-D042-4FBD-8B3A-F47AC681EE60}"/>
                  </a:ext>
                </a:extLst>
              </p:cNvPr>
              <p:cNvSpPr txBox="1"/>
              <p:nvPr/>
            </p:nvSpPr>
            <p:spPr>
              <a:xfrm>
                <a:off x="2406804" y="2660291"/>
                <a:ext cx="1571712" cy="369332"/>
              </a:xfrm>
              <a:prstGeom prst="rect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fr-F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𝑊</m:t>
                      </m:r>
                      <m:r>
                        <a:rPr kumimoji="0" lang="fr-F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fr-F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𝐹</m:t>
                      </m:r>
                      <m:r>
                        <a:rPr kumimoji="0" lang="fr-F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fr-F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𝑑𝑥</m:t>
                      </m:r>
                    </m:oMath>
                  </m:oMathPara>
                </a14:m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Brandon Text Regular" panose="020B0503020203060203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AF83147-D042-4FBD-8B3A-F47AC681E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804" y="2660291"/>
                <a:ext cx="1571712" cy="369332"/>
              </a:xfrm>
              <a:prstGeom prst="rect">
                <a:avLst/>
              </a:prstGeom>
              <a:blipFill>
                <a:blip r:embed="rId5"/>
                <a:stretch>
                  <a:fillRect l="-3876" r="-3488" b="-4918"/>
                </a:stretch>
              </a:blipFill>
              <a:ln w="15875" cap="rnd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D331A41-C17E-4DF1-AD26-D422AA03D9C1}"/>
              </a:ext>
            </a:extLst>
          </p:cNvPr>
          <p:cNvCxnSpPr>
            <a:endCxn id="7" idx="1"/>
          </p:cNvCxnSpPr>
          <p:nvPr/>
        </p:nvCxnSpPr>
        <p:spPr>
          <a:xfrm>
            <a:off x="1776946" y="3881706"/>
            <a:ext cx="5023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itre 1">
            <a:extLst>
              <a:ext uri="{FF2B5EF4-FFF2-40B4-BE49-F238E27FC236}">
                <a16:creationId xmlns:a16="http://schemas.microsoft.com/office/drawing/2014/main" id="{EBD6D2F4-98C9-41DC-9544-6CC48F682B3E}"/>
              </a:ext>
            </a:extLst>
          </p:cNvPr>
          <p:cNvSpPr txBox="1">
            <a:spLocks/>
          </p:cNvSpPr>
          <p:nvPr/>
        </p:nvSpPr>
        <p:spPr>
          <a:xfrm>
            <a:off x="0" y="265885"/>
            <a:ext cx="6120680" cy="417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/>
              <a:t>Modélisation des Forces Magnétiques</a:t>
            </a:r>
            <a:endParaRPr lang="en-GB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A5AAD57-6354-4E06-9AB7-5B3DE911BF1E}"/>
              </a:ext>
            </a:extLst>
          </p:cNvPr>
          <p:cNvSpPr txBox="1"/>
          <p:nvPr/>
        </p:nvSpPr>
        <p:spPr>
          <a:xfrm>
            <a:off x="240337" y="888200"/>
            <a:ext cx="4213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Brandon Text Regular" panose="020B0503020203060203" pitchFamily="34" charset="0"/>
                <a:cs typeface="+mn-cs"/>
              </a:rPr>
              <a:t>Principe des travaux virtuels (PTV)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1E8CC6-3E05-435E-B838-B7807F52CB0D}"/>
              </a:ext>
            </a:extLst>
          </p:cNvPr>
          <p:cNvSpPr txBox="1"/>
          <p:nvPr/>
        </p:nvSpPr>
        <p:spPr>
          <a:xfrm>
            <a:off x="240337" y="5711638"/>
            <a:ext cx="866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Si </a:t>
            </a:r>
            <a:r>
              <a:rPr lang="fr-FR" dirty="0">
                <a:solidFill>
                  <a:schemeClr val="accent3">
                    <a:lumMod val="50000"/>
                  </a:schemeClr>
                </a:solidFill>
                <a:latin typeface="Brandon Text Regular" panose="020B0503020203060203" pitchFamily="34" charset="0"/>
              </a:rPr>
              <a:t>couplage faible</a:t>
            </a:r>
            <a:r>
              <a:rPr lang="fr-FR" dirty="0">
                <a:latin typeface="Brandon Text Regular" panose="020B0503020203060203" pitchFamily="34" charset="0"/>
              </a:rPr>
              <a:t>, application sur les éléments d’un maillage EF. </a:t>
            </a:r>
          </a:p>
        </p:txBody>
      </p:sp>
    </p:spTree>
    <p:extLst>
      <p:ext uri="{BB962C8B-B14F-4D97-AF65-F5344CB8AC3E}">
        <p14:creationId xmlns:p14="http://schemas.microsoft.com/office/powerpoint/2010/main" val="1416674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55151D-0D1D-4DBE-8059-046F6CAC57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>
              <a:latin typeface="Brandon Text Regular" panose="020B0503020203060203" pitchFamily="34" charset="0"/>
            </a:endParaRPr>
          </a:p>
          <a:p>
            <a:endParaRPr lang="fr-FR" dirty="0">
              <a:latin typeface="Brandon Text Regular" panose="020B050302020306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5EAFA0-3B02-4DAC-AC54-75BA8B76B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298" y="2126243"/>
            <a:ext cx="2956364" cy="198572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71B5EC9-1BA6-4CAE-9A1D-3800134BBC00}"/>
              </a:ext>
            </a:extLst>
          </p:cNvPr>
          <p:cNvSpPr txBox="1"/>
          <p:nvPr/>
        </p:nvSpPr>
        <p:spPr>
          <a:xfrm>
            <a:off x="400051" y="4839475"/>
            <a:ext cx="8187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>
                <a:latin typeface="Brandon Text Regular" panose="020B0503020203060203" pitchFamily="34" charset="0"/>
              </a:rPr>
              <a:t>D</a:t>
            </a:r>
            <a:r>
              <a:rPr lang="fr-FR" sz="2000" baseline="0" dirty="0">
                <a:latin typeface="Brandon Text Regular" panose="020B0503020203060203" pitchFamily="34" charset="0"/>
              </a:rPr>
              <a:t>istribution de forces nodales (ponctuelles) sur les nœuds.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>
                <a:latin typeface="Brandon Text Regular" panose="020B0503020203060203" pitchFamily="34" charset="0"/>
              </a:rPr>
              <a:t>D</a:t>
            </a:r>
            <a:r>
              <a:rPr lang="fr-FR" sz="2000" baseline="0" dirty="0">
                <a:latin typeface="Brandon Text Regular" panose="020B0503020203060203" pitchFamily="34" charset="0"/>
              </a:rPr>
              <a:t>épend</a:t>
            </a:r>
            <a:r>
              <a:rPr lang="fr-FR" sz="2000" dirty="0">
                <a:latin typeface="Brandon Text Regular" panose="020B0503020203060203" pitchFamily="34" charset="0"/>
              </a:rPr>
              <a:t> du maillage sur lequel il est appliqué.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aseline="0" dirty="0">
                <a:latin typeface="Brandon Text Regular" panose="020B0503020203060203" pitchFamily="34" charset="0"/>
              </a:rPr>
              <a:t>Pas de décomposition de Fourier.</a:t>
            </a:r>
            <a:endParaRPr lang="en-GB" sz="2000" baseline="0" dirty="0">
              <a:latin typeface="Brandon Text Regular" panose="020B050302020306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baseline="0" dirty="0">
              <a:latin typeface="Brandon Text Regular" panose="020B0503020203060203" pitchFamily="34" charset="0"/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EBD6D2F4-98C9-41DC-9544-6CC48F682B3E}"/>
              </a:ext>
            </a:extLst>
          </p:cNvPr>
          <p:cNvSpPr txBox="1">
            <a:spLocks/>
          </p:cNvSpPr>
          <p:nvPr/>
        </p:nvSpPr>
        <p:spPr>
          <a:xfrm>
            <a:off x="0" y="265885"/>
            <a:ext cx="6120680" cy="417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/>
              <a:t>Modélisation des Forces Magnétiques</a:t>
            </a:r>
            <a:endParaRPr lang="en-GB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A5AAD57-6354-4E06-9AB7-5B3DE911BF1E}"/>
              </a:ext>
            </a:extLst>
          </p:cNvPr>
          <p:cNvSpPr txBox="1"/>
          <p:nvPr/>
        </p:nvSpPr>
        <p:spPr>
          <a:xfrm>
            <a:off x="240337" y="888200"/>
            <a:ext cx="8561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Brandon Text Regular" panose="020B0503020203060203" pitchFamily="34" charset="0"/>
                <a:cs typeface="+mn-cs"/>
              </a:rPr>
              <a:t>Calcul de la résultante sur un nœud avec le PTV.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710EBF6-CD20-481C-834A-8C14F51761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51"/>
          <a:stretch/>
        </p:blipFill>
        <p:spPr>
          <a:xfrm>
            <a:off x="304015" y="2483820"/>
            <a:ext cx="5022994" cy="9045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176C8B4-8FA9-4437-8A99-94CFCFF6CD92}"/>
              </a:ext>
            </a:extLst>
          </p:cNvPr>
          <p:cNvSpPr txBox="1"/>
          <p:nvPr/>
        </p:nvSpPr>
        <p:spPr>
          <a:xfrm>
            <a:off x="25884" y="6454131"/>
            <a:ext cx="8561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Brandon Text Regular" panose="020B0503020203060203" pitchFamily="34" charset="0"/>
              </a:rPr>
              <a:t>Coulomb, J. "A methodology for the determination of global electromechanical quantities from a finite element analysis and its application to the evaluation of magnetic forces, torques and stiffness." IEEE Trans. Magnetics (1983).</a:t>
            </a:r>
            <a:endParaRPr lang="fr-FR" sz="900" dirty="0">
              <a:latin typeface="Brandon Text Regular" panose="020B0503020203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527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1"/>
          <p:cNvSpPr txBox="1">
            <a:spLocks/>
          </p:cNvSpPr>
          <p:nvPr/>
        </p:nvSpPr>
        <p:spPr>
          <a:xfrm>
            <a:off x="203442" y="2858875"/>
            <a:ext cx="9039950" cy="33290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buFont typeface="Arial" panose="020B0604020202020204" pitchFamily="34" charset="0"/>
              <a:buChar char="•"/>
            </a:pPr>
            <a:endParaRPr lang="fr-FR" sz="1800" dirty="0">
              <a:solidFill>
                <a:prstClr val="black"/>
              </a:solidFill>
              <a:latin typeface="Brandon Text Regular"/>
            </a:endParaRPr>
          </a:p>
          <a:p>
            <a:pPr marL="342900" indent="-342900" fontAlgn="auto">
              <a:buFont typeface="Arial" panose="020B0604020202020204" pitchFamily="34" charset="0"/>
              <a:buChar char="•"/>
            </a:pPr>
            <a:endParaRPr lang="fr-FR" sz="1800" dirty="0">
              <a:solidFill>
                <a:prstClr val="black"/>
              </a:solidFill>
              <a:latin typeface="Brandon Text Regular"/>
            </a:endParaRPr>
          </a:p>
        </p:txBody>
      </p:sp>
      <p:sp>
        <p:nvSpPr>
          <p:cNvPr id="136" name="ZoneTexte 135"/>
          <p:cNvSpPr txBox="1"/>
          <p:nvPr/>
        </p:nvSpPr>
        <p:spPr>
          <a:xfrm>
            <a:off x="220798" y="4762538"/>
            <a:ext cx="3025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latin typeface="Brandon Text Regular" panose="020B0503020203060203" pitchFamily="34" charset="0"/>
              </a:rPr>
              <a:t>Dérivation locale de l’énergie</a:t>
            </a:r>
            <a:endParaRPr lang="en-GB" sz="1600" dirty="0">
              <a:latin typeface="Brandon Text Regular" panose="020B0503020203060203" pitchFamily="34" charset="0"/>
            </a:endParaRPr>
          </a:p>
        </p:txBody>
      </p:sp>
      <p:sp>
        <p:nvSpPr>
          <p:cNvPr id="214" name="ZoneTexte 213"/>
          <p:cNvSpPr txBox="1"/>
          <p:nvPr/>
        </p:nvSpPr>
        <p:spPr>
          <a:xfrm>
            <a:off x="3481423" y="4762538"/>
            <a:ext cx="2913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latin typeface="Brandon Text Regular" panose="020B0503020203060203" pitchFamily="34" charset="0"/>
              </a:rPr>
              <a:t>Application du tenseur de Maxwell à l’interface</a:t>
            </a:r>
            <a:endParaRPr lang="en-GB" sz="1600" dirty="0">
              <a:latin typeface="Brandon Text Regular" panose="020B0503020203060203" pitchFamily="34" charset="0"/>
            </a:endParaRPr>
          </a:p>
        </p:txBody>
      </p:sp>
      <p:sp>
        <p:nvSpPr>
          <p:cNvPr id="269" name="ZoneTexte 268"/>
          <p:cNvSpPr txBox="1"/>
          <p:nvPr/>
        </p:nvSpPr>
        <p:spPr>
          <a:xfrm>
            <a:off x="6397103" y="4762539"/>
            <a:ext cx="2381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Brandon Text Regular" panose="020B0503020203060203" pitchFamily="34" charset="0"/>
              </a:rPr>
              <a:t>Application du tenseur de Maxwell dans l’entrefer</a:t>
            </a:r>
            <a:endParaRPr lang="en-GB" sz="1600" dirty="0">
              <a:latin typeface="Brandon Text Regular" panose="020B0503020203060203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4D743DC-1BD3-4B06-B440-20D11F713958}"/>
              </a:ext>
            </a:extLst>
          </p:cNvPr>
          <p:cNvGrpSpPr/>
          <p:nvPr/>
        </p:nvGrpSpPr>
        <p:grpSpPr>
          <a:xfrm>
            <a:off x="6096884" y="1276892"/>
            <a:ext cx="2796035" cy="3343345"/>
            <a:chOff x="6096884" y="1276892"/>
            <a:chExt cx="2796035" cy="3343345"/>
          </a:xfrm>
        </p:grpSpPr>
        <p:cxnSp>
          <p:nvCxnSpPr>
            <p:cNvPr id="241" name="Connecteur droit 240">
              <a:extLst>
                <a:ext uri="{FF2B5EF4-FFF2-40B4-BE49-F238E27FC236}">
                  <a16:creationId xmlns:a16="http://schemas.microsoft.com/office/drawing/2014/main" id="{88E23C03-59A8-472D-8101-D7509A2F30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3847" y="4042099"/>
              <a:ext cx="2396041" cy="2319"/>
            </a:xfrm>
            <a:prstGeom prst="line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242" name="Connecteur droit avec flèche 241">
              <a:extLst>
                <a:ext uri="{FF2B5EF4-FFF2-40B4-BE49-F238E27FC236}">
                  <a16:creationId xmlns:a16="http://schemas.microsoft.com/office/drawing/2014/main" id="{E798E723-59E5-49B9-88DD-92726485A3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61617" y="4044999"/>
              <a:ext cx="52600" cy="210222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43" name="Connecteur droit avec flèche 242">
              <a:extLst>
                <a:ext uri="{FF2B5EF4-FFF2-40B4-BE49-F238E27FC236}">
                  <a16:creationId xmlns:a16="http://schemas.microsoft.com/office/drawing/2014/main" id="{F75F28C0-EC14-426C-B6E6-EF2AF438DD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5521" y="4047785"/>
              <a:ext cx="626" cy="164204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44" name="Connecteur droit avec flèche 243">
              <a:extLst>
                <a:ext uri="{FF2B5EF4-FFF2-40B4-BE49-F238E27FC236}">
                  <a16:creationId xmlns:a16="http://schemas.microsoft.com/office/drawing/2014/main" id="{94DCBD4A-28F5-4495-B9D6-D19C1726A2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7873" y="4047785"/>
              <a:ext cx="1650" cy="151189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45" name="Connecteur droit avec flèche 244">
              <a:extLst>
                <a:ext uri="{FF2B5EF4-FFF2-40B4-BE49-F238E27FC236}">
                  <a16:creationId xmlns:a16="http://schemas.microsoft.com/office/drawing/2014/main" id="{580A7B3A-3156-4145-8D0C-70AEF5EA50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2297" y="4052167"/>
              <a:ext cx="626" cy="164204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46" name="Connecteur droit avec flèche 245">
              <a:extLst>
                <a:ext uri="{FF2B5EF4-FFF2-40B4-BE49-F238E27FC236}">
                  <a16:creationId xmlns:a16="http://schemas.microsoft.com/office/drawing/2014/main" id="{88F3C5A8-C312-4CC0-A29F-CC4BDA3852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05003" y="4052473"/>
              <a:ext cx="1650" cy="151189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47" name="Connecteur droit avec flèche 246">
              <a:extLst>
                <a:ext uri="{FF2B5EF4-FFF2-40B4-BE49-F238E27FC236}">
                  <a16:creationId xmlns:a16="http://schemas.microsoft.com/office/drawing/2014/main" id="{F033E12E-6D84-4A3B-B893-1E42D161D59F}"/>
                </a:ext>
              </a:extLst>
            </p:cNvPr>
            <p:cNvCxnSpPr>
              <a:cxnSpLocks/>
            </p:cNvCxnSpPr>
            <p:nvPr/>
          </p:nvCxnSpPr>
          <p:spPr>
            <a:xfrm>
              <a:off x="7091665" y="4050008"/>
              <a:ext cx="0" cy="15504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48" name="Connecteur droit avec flèche 247">
              <a:extLst>
                <a:ext uri="{FF2B5EF4-FFF2-40B4-BE49-F238E27FC236}">
                  <a16:creationId xmlns:a16="http://schemas.microsoft.com/office/drawing/2014/main" id="{36BA29D4-B9D5-4320-A577-FBB5EA8020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5651" y="4047357"/>
              <a:ext cx="2381" cy="15769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49" name="Connecteur droit avec flèche 248">
              <a:extLst>
                <a:ext uri="{FF2B5EF4-FFF2-40B4-BE49-F238E27FC236}">
                  <a16:creationId xmlns:a16="http://schemas.microsoft.com/office/drawing/2014/main" id="{9B70FE81-3EBC-4CCB-A47B-7679FAD919FC}"/>
                </a:ext>
              </a:extLst>
            </p:cNvPr>
            <p:cNvCxnSpPr>
              <a:cxnSpLocks/>
            </p:cNvCxnSpPr>
            <p:nvPr/>
          </p:nvCxnSpPr>
          <p:spPr>
            <a:xfrm>
              <a:off x="7260300" y="4050047"/>
              <a:ext cx="0" cy="15504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50" name="Connecteur droit avec flèche 249">
              <a:extLst>
                <a:ext uri="{FF2B5EF4-FFF2-40B4-BE49-F238E27FC236}">
                  <a16:creationId xmlns:a16="http://schemas.microsoft.com/office/drawing/2014/main" id="{DB4CA175-F49F-4723-AD70-4051F15F10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4286" y="4047396"/>
              <a:ext cx="2381" cy="15769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51" name="Connecteur droit avec flèche 250">
              <a:extLst>
                <a:ext uri="{FF2B5EF4-FFF2-40B4-BE49-F238E27FC236}">
                  <a16:creationId xmlns:a16="http://schemas.microsoft.com/office/drawing/2014/main" id="{6F85F963-536F-49B5-9355-4498C271A26B}"/>
                </a:ext>
              </a:extLst>
            </p:cNvPr>
            <p:cNvCxnSpPr>
              <a:cxnSpLocks/>
            </p:cNvCxnSpPr>
            <p:nvPr/>
          </p:nvCxnSpPr>
          <p:spPr>
            <a:xfrm>
              <a:off x="7486765" y="4050008"/>
              <a:ext cx="0" cy="15504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52" name="Connecteur droit avec flèche 251">
              <a:extLst>
                <a:ext uri="{FF2B5EF4-FFF2-40B4-BE49-F238E27FC236}">
                  <a16:creationId xmlns:a16="http://schemas.microsoft.com/office/drawing/2014/main" id="{82E2AD1F-72D0-447B-AA28-12DA4F7F21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70751" y="4047357"/>
              <a:ext cx="2381" cy="15769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53" name="Connecteur droit avec flèche 252">
              <a:extLst>
                <a:ext uri="{FF2B5EF4-FFF2-40B4-BE49-F238E27FC236}">
                  <a16:creationId xmlns:a16="http://schemas.microsoft.com/office/drawing/2014/main" id="{0986F312-3A8C-4E53-9C5C-00EA7C280F34}"/>
                </a:ext>
              </a:extLst>
            </p:cNvPr>
            <p:cNvCxnSpPr>
              <a:cxnSpLocks/>
            </p:cNvCxnSpPr>
            <p:nvPr/>
          </p:nvCxnSpPr>
          <p:spPr>
            <a:xfrm>
              <a:off x="7655010" y="4051747"/>
              <a:ext cx="0" cy="178083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54" name="Connecteur droit avec flèche 253">
              <a:extLst>
                <a:ext uri="{FF2B5EF4-FFF2-40B4-BE49-F238E27FC236}">
                  <a16:creationId xmlns:a16="http://schemas.microsoft.com/office/drawing/2014/main" id="{C833FE0D-04F6-47B8-AA8E-F4B76D015C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1377" y="4049096"/>
              <a:ext cx="2" cy="206124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55" name="Connecteur droit avec flèche 254">
              <a:extLst>
                <a:ext uri="{FF2B5EF4-FFF2-40B4-BE49-F238E27FC236}">
                  <a16:creationId xmlns:a16="http://schemas.microsoft.com/office/drawing/2014/main" id="{AE82CC9E-4783-4449-8BDD-E31C0CD12758}"/>
                </a:ext>
              </a:extLst>
            </p:cNvPr>
            <p:cNvCxnSpPr>
              <a:cxnSpLocks/>
            </p:cNvCxnSpPr>
            <p:nvPr/>
          </p:nvCxnSpPr>
          <p:spPr>
            <a:xfrm>
              <a:off x="7821327" y="4054577"/>
              <a:ext cx="4597" cy="221615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56" name="Connecteur droit avec flèche 255">
              <a:extLst>
                <a:ext uri="{FF2B5EF4-FFF2-40B4-BE49-F238E27FC236}">
                  <a16:creationId xmlns:a16="http://schemas.microsoft.com/office/drawing/2014/main" id="{3D7CBCDC-1CB2-45B3-9DEC-3C9D68A155DD}"/>
                </a:ext>
              </a:extLst>
            </p:cNvPr>
            <p:cNvCxnSpPr>
              <a:cxnSpLocks/>
            </p:cNvCxnSpPr>
            <p:nvPr/>
          </p:nvCxnSpPr>
          <p:spPr>
            <a:xfrm>
              <a:off x="7907695" y="4051926"/>
              <a:ext cx="0" cy="263134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57" name="Connecteur droit avec flèche 256">
              <a:extLst>
                <a:ext uri="{FF2B5EF4-FFF2-40B4-BE49-F238E27FC236}">
                  <a16:creationId xmlns:a16="http://schemas.microsoft.com/office/drawing/2014/main" id="{2EB5CC69-B547-4090-99CF-04F04E041E81}"/>
                </a:ext>
              </a:extLst>
            </p:cNvPr>
            <p:cNvCxnSpPr>
              <a:cxnSpLocks/>
            </p:cNvCxnSpPr>
            <p:nvPr/>
          </p:nvCxnSpPr>
          <p:spPr>
            <a:xfrm>
              <a:off x="7982076" y="4047357"/>
              <a:ext cx="0" cy="312749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58" name="Connecteur droit avec flèche 257">
              <a:extLst>
                <a:ext uri="{FF2B5EF4-FFF2-40B4-BE49-F238E27FC236}">
                  <a16:creationId xmlns:a16="http://schemas.microsoft.com/office/drawing/2014/main" id="{FDE2A673-1A5C-4403-A1E7-F04E625E0958}"/>
                </a:ext>
              </a:extLst>
            </p:cNvPr>
            <p:cNvCxnSpPr>
              <a:cxnSpLocks/>
            </p:cNvCxnSpPr>
            <p:nvPr/>
          </p:nvCxnSpPr>
          <p:spPr>
            <a:xfrm>
              <a:off x="8068444" y="4044706"/>
              <a:ext cx="0" cy="361076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59" name="Connecteur droit avec flèche 258">
              <a:extLst>
                <a:ext uri="{FF2B5EF4-FFF2-40B4-BE49-F238E27FC236}">
                  <a16:creationId xmlns:a16="http://schemas.microsoft.com/office/drawing/2014/main" id="{2475F32A-13B7-4863-8B79-539537DFDEEF}"/>
                </a:ext>
              </a:extLst>
            </p:cNvPr>
            <p:cNvCxnSpPr>
              <a:cxnSpLocks/>
            </p:cNvCxnSpPr>
            <p:nvPr/>
          </p:nvCxnSpPr>
          <p:spPr>
            <a:xfrm>
              <a:off x="8127776" y="4054577"/>
              <a:ext cx="39384" cy="419286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60" name="Connecteur droit avec flèche 259">
              <a:extLst>
                <a:ext uri="{FF2B5EF4-FFF2-40B4-BE49-F238E27FC236}">
                  <a16:creationId xmlns:a16="http://schemas.microsoft.com/office/drawing/2014/main" id="{1419D702-D8C2-4C7A-A6EE-DB666F872DE6}"/>
                </a:ext>
              </a:extLst>
            </p:cNvPr>
            <p:cNvCxnSpPr>
              <a:cxnSpLocks/>
            </p:cNvCxnSpPr>
            <p:nvPr/>
          </p:nvCxnSpPr>
          <p:spPr>
            <a:xfrm>
              <a:off x="8173061" y="4047102"/>
              <a:ext cx="110890" cy="573135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61" name="Connecteur droit avec flèche 260">
              <a:extLst>
                <a:ext uri="{FF2B5EF4-FFF2-40B4-BE49-F238E27FC236}">
                  <a16:creationId xmlns:a16="http://schemas.microsoft.com/office/drawing/2014/main" id="{D4BFCEB3-8DE0-4E10-9D39-A5126B02C699}"/>
                </a:ext>
              </a:extLst>
            </p:cNvPr>
            <p:cNvCxnSpPr>
              <a:cxnSpLocks/>
            </p:cNvCxnSpPr>
            <p:nvPr/>
          </p:nvCxnSpPr>
          <p:spPr>
            <a:xfrm>
              <a:off x="8224240" y="4038909"/>
              <a:ext cx="162354" cy="31800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62" name="Connecteur droit avec flèche 261">
              <a:extLst>
                <a:ext uri="{FF2B5EF4-FFF2-40B4-BE49-F238E27FC236}">
                  <a16:creationId xmlns:a16="http://schemas.microsoft.com/office/drawing/2014/main" id="{3A3D8639-B4A5-45B0-B3EC-C185722FC13A}"/>
                </a:ext>
              </a:extLst>
            </p:cNvPr>
            <p:cNvCxnSpPr>
              <a:cxnSpLocks/>
            </p:cNvCxnSpPr>
            <p:nvPr/>
          </p:nvCxnSpPr>
          <p:spPr>
            <a:xfrm>
              <a:off x="8340645" y="4042574"/>
              <a:ext cx="198930" cy="265481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63" name="Connecteur droit avec flèche 262">
              <a:extLst>
                <a:ext uri="{FF2B5EF4-FFF2-40B4-BE49-F238E27FC236}">
                  <a16:creationId xmlns:a16="http://schemas.microsoft.com/office/drawing/2014/main" id="{FA67A5C8-2C31-4E03-A6D6-4BC37FAF6733}"/>
                </a:ext>
              </a:extLst>
            </p:cNvPr>
            <p:cNvCxnSpPr>
              <a:cxnSpLocks/>
            </p:cNvCxnSpPr>
            <p:nvPr/>
          </p:nvCxnSpPr>
          <p:spPr>
            <a:xfrm>
              <a:off x="8469900" y="4038046"/>
              <a:ext cx="244384" cy="295624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64" name="Connecteur droit avec flèche 263">
              <a:extLst>
                <a:ext uri="{FF2B5EF4-FFF2-40B4-BE49-F238E27FC236}">
                  <a16:creationId xmlns:a16="http://schemas.microsoft.com/office/drawing/2014/main" id="{BB3AD4B9-C002-4BF5-BA0B-4841C6F0CEA7}"/>
                </a:ext>
              </a:extLst>
            </p:cNvPr>
            <p:cNvCxnSpPr>
              <a:cxnSpLocks/>
            </p:cNvCxnSpPr>
            <p:nvPr/>
          </p:nvCxnSpPr>
          <p:spPr>
            <a:xfrm>
              <a:off x="8575790" y="4051747"/>
              <a:ext cx="317129" cy="212472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65" name="Connecteur droit avec flèche 264">
              <a:extLst>
                <a:ext uri="{FF2B5EF4-FFF2-40B4-BE49-F238E27FC236}">
                  <a16:creationId xmlns:a16="http://schemas.microsoft.com/office/drawing/2014/main" id="{92D6A4A6-7359-4F28-A032-F01FB53613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884" y="4048471"/>
              <a:ext cx="86708" cy="106343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66" name="Connecteur droit avec flèche 265">
              <a:extLst>
                <a:ext uri="{FF2B5EF4-FFF2-40B4-BE49-F238E27FC236}">
                  <a16:creationId xmlns:a16="http://schemas.microsoft.com/office/drawing/2014/main" id="{62A9B36A-927D-4361-81D0-8D6543DF9E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9602" y="4044418"/>
              <a:ext cx="116532" cy="167571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67" name="Connecteur droit avec flèche 266">
              <a:extLst>
                <a:ext uri="{FF2B5EF4-FFF2-40B4-BE49-F238E27FC236}">
                  <a16:creationId xmlns:a16="http://schemas.microsoft.com/office/drawing/2014/main" id="{5D5299AE-0470-4718-9D04-86F2C48CB1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98393" y="4047102"/>
              <a:ext cx="98710" cy="156629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68" name="Connecteur droit avec flèche 267">
              <a:extLst>
                <a:ext uri="{FF2B5EF4-FFF2-40B4-BE49-F238E27FC236}">
                  <a16:creationId xmlns:a16="http://schemas.microsoft.com/office/drawing/2014/main" id="{9B909FD0-E607-479D-839C-8BE4A90E82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0119" y="4057361"/>
              <a:ext cx="105828" cy="163238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grpSp>
          <p:nvGrpSpPr>
            <p:cNvPr id="270" name="Groupe 269">
              <a:extLst>
                <a:ext uri="{FF2B5EF4-FFF2-40B4-BE49-F238E27FC236}">
                  <a16:creationId xmlns:a16="http://schemas.microsoft.com/office/drawing/2014/main" id="{79EBF217-6DFD-4EEC-B8FB-7D690BEC02CC}"/>
                </a:ext>
              </a:extLst>
            </p:cNvPr>
            <p:cNvGrpSpPr/>
            <p:nvPr/>
          </p:nvGrpSpPr>
          <p:grpSpPr>
            <a:xfrm>
              <a:off x="6347383" y="1276892"/>
              <a:ext cx="2348813" cy="2244249"/>
              <a:chOff x="4333796" y="974199"/>
              <a:chExt cx="2862052" cy="2457059"/>
            </a:xfrm>
          </p:grpSpPr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0AEFF9B1-035C-473C-84DD-DF5FD2DC026D}"/>
                  </a:ext>
                </a:extLst>
              </p:cNvPr>
              <p:cNvSpPr/>
              <p:nvPr/>
            </p:nvSpPr>
            <p:spPr>
              <a:xfrm>
                <a:off x="5195608" y="1837799"/>
                <a:ext cx="1219200" cy="15875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andon Text Regular"/>
                  <a:ea typeface="+mn-ea"/>
                  <a:cs typeface="+mn-cs"/>
                </a:endParaRPr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0DDF92FD-DB62-44A4-B4F3-9BEDBEFE476B}"/>
                  </a:ext>
                </a:extLst>
              </p:cNvPr>
              <p:cNvSpPr/>
              <p:nvPr/>
            </p:nvSpPr>
            <p:spPr>
              <a:xfrm>
                <a:off x="4333796" y="974199"/>
                <a:ext cx="2862052" cy="8636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randon Text Regular"/>
                  <a:ea typeface="+mn-ea"/>
                  <a:cs typeface="+mn-cs"/>
                </a:endParaRPr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05232471-3A77-4C76-833D-4F680296438A}"/>
                  </a:ext>
                </a:extLst>
              </p:cNvPr>
              <p:cNvSpPr/>
              <p:nvPr/>
            </p:nvSpPr>
            <p:spPr>
              <a:xfrm>
                <a:off x="4809460" y="3154258"/>
                <a:ext cx="1910723" cy="277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andon Text Regular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B5F5C35-F98F-4E2B-96C8-21D92371F1CA}"/>
              </a:ext>
            </a:extLst>
          </p:cNvPr>
          <p:cNvGrpSpPr/>
          <p:nvPr/>
        </p:nvGrpSpPr>
        <p:grpSpPr>
          <a:xfrm>
            <a:off x="3329863" y="1276892"/>
            <a:ext cx="2348813" cy="2660441"/>
            <a:chOff x="3329863" y="1276892"/>
            <a:chExt cx="2348813" cy="2660441"/>
          </a:xfrm>
        </p:grpSpPr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79EBF217-6DFD-4EEC-B8FB-7D690BEC02CC}"/>
                </a:ext>
              </a:extLst>
            </p:cNvPr>
            <p:cNvGrpSpPr/>
            <p:nvPr/>
          </p:nvGrpSpPr>
          <p:grpSpPr>
            <a:xfrm>
              <a:off x="3329863" y="1276892"/>
              <a:ext cx="2348813" cy="2244249"/>
              <a:chOff x="4333796" y="974199"/>
              <a:chExt cx="2862052" cy="2457059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0AEFF9B1-035C-473C-84DD-DF5FD2DC026D}"/>
                  </a:ext>
                </a:extLst>
              </p:cNvPr>
              <p:cNvSpPr/>
              <p:nvPr/>
            </p:nvSpPr>
            <p:spPr>
              <a:xfrm>
                <a:off x="5195608" y="1837799"/>
                <a:ext cx="1219200" cy="15875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andon Text Regular"/>
                  <a:ea typeface="+mn-ea"/>
                  <a:cs typeface="+mn-cs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DDF92FD-DB62-44A4-B4F3-9BEDBEFE476B}"/>
                  </a:ext>
                </a:extLst>
              </p:cNvPr>
              <p:cNvSpPr/>
              <p:nvPr/>
            </p:nvSpPr>
            <p:spPr>
              <a:xfrm>
                <a:off x="4333796" y="974199"/>
                <a:ext cx="2862052" cy="8636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randon Text Regular"/>
                  <a:ea typeface="+mn-ea"/>
                  <a:cs typeface="+mn-cs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5232471-3A77-4C76-833D-4F680296438A}"/>
                  </a:ext>
                </a:extLst>
              </p:cNvPr>
              <p:cNvSpPr/>
              <p:nvPr/>
            </p:nvSpPr>
            <p:spPr>
              <a:xfrm>
                <a:off x="4809460" y="3154258"/>
                <a:ext cx="1910723" cy="277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andon Text Regular"/>
                  <a:ea typeface="+mn-ea"/>
                  <a:cs typeface="+mn-cs"/>
                </a:endParaRPr>
              </a:p>
            </p:txBody>
          </p:sp>
        </p:grpSp>
        <p:cxnSp>
          <p:nvCxnSpPr>
            <p:cNvPr id="122" name="Connecteur droit avec flèche 121">
              <a:extLst>
                <a:ext uri="{FF2B5EF4-FFF2-40B4-BE49-F238E27FC236}">
                  <a16:creationId xmlns:a16="http://schemas.microsoft.com/office/drawing/2014/main" id="{79467502-46EE-45B8-858E-1A7C8F5490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4675" y="3518355"/>
              <a:ext cx="166370" cy="286559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Connecteur droit avec flèche 122">
              <a:extLst>
                <a:ext uri="{FF2B5EF4-FFF2-40B4-BE49-F238E27FC236}">
                  <a16:creationId xmlns:a16="http://schemas.microsoft.com/office/drawing/2014/main" id="{54E35A90-3A59-4241-98B7-D00CC708DB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2350" y="3521141"/>
              <a:ext cx="626" cy="164204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4" name="Connecteur droit avec flèche 123">
              <a:extLst>
                <a:ext uri="{FF2B5EF4-FFF2-40B4-BE49-F238E27FC236}">
                  <a16:creationId xmlns:a16="http://schemas.microsoft.com/office/drawing/2014/main" id="{43EB1DAA-208E-49DE-AF29-7B5E035122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4702" y="3521141"/>
              <a:ext cx="1650" cy="151189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Connecteur droit avec flèche 124">
              <a:extLst>
                <a:ext uri="{FF2B5EF4-FFF2-40B4-BE49-F238E27FC236}">
                  <a16:creationId xmlns:a16="http://schemas.microsoft.com/office/drawing/2014/main" id="{03D6171D-D85A-45C6-B17A-902A9C9AE0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9125" y="3525524"/>
              <a:ext cx="626" cy="164204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Connecteur droit avec flèche 125">
              <a:extLst>
                <a:ext uri="{FF2B5EF4-FFF2-40B4-BE49-F238E27FC236}">
                  <a16:creationId xmlns:a16="http://schemas.microsoft.com/office/drawing/2014/main" id="{3CCD4228-4604-4BC4-9389-0D75EF3B6C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21832" y="3525830"/>
              <a:ext cx="1650" cy="151189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Connecteur droit avec flèche 126">
              <a:extLst>
                <a:ext uri="{FF2B5EF4-FFF2-40B4-BE49-F238E27FC236}">
                  <a16:creationId xmlns:a16="http://schemas.microsoft.com/office/drawing/2014/main" id="{3408F7BE-1249-4BD1-B768-2B874186A05B}"/>
                </a:ext>
              </a:extLst>
            </p:cNvPr>
            <p:cNvCxnSpPr>
              <a:cxnSpLocks/>
            </p:cNvCxnSpPr>
            <p:nvPr/>
          </p:nvCxnSpPr>
          <p:spPr>
            <a:xfrm>
              <a:off x="4208493" y="3523364"/>
              <a:ext cx="0" cy="155047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8" name="Connecteur droit avec flèche 127">
              <a:extLst>
                <a:ext uri="{FF2B5EF4-FFF2-40B4-BE49-F238E27FC236}">
                  <a16:creationId xmlns:a16="http://schemas.microsoft.com/office/drawing/2014/main" id="{0E878C9B-C64F-45BB-BB63-1E82EA91BB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92480" y="3520714"/>
              <a:ext cx="2381" cy="157697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9" name="Connecteur droit avec flèche 128">
              <a:extLst>
                <a:ext uri="{FF2B5EF4-FFF2-40B4-BE49-F238E27FC236}">
                  <a16:creationId xmlns:a16="http://schemas.microsoft.com/office/drawing/2014/main" id="{A0C95A97-F8A6-4190-8721-A43E645C1EC4}"/>
                </a:ext>
              </a:extLst>
            </p:cNvPr>
            <p:cNvCxnSpPr>
              <a:cxnSpLocks/>
            </p:cNvCxnSpPr>
            <p:nvPr/>
          </p:nvCxnSpPr>
          <p:spPr>
            <a:xfrm>
              <a:off x="4377128" y="3523404"/>
              <a:ext cx="0" cy="155047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0" name="Connecteur droit avec flèche 129">
              <a:extLst>
                <a:ext uri="{FF2B5EF4-FFF2-40B4-BE49-F238E27FC236}">
                  <a16:creationId xmlns:a16="http://schemas.microsoft.com/office/drawing/2014/main" id="{5DCCE9E5-4D08-4ADD-AFA9-B1ABB67EDB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1114" y="3520753"/>
              <a:ext cx="2381" cy="157697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1" name="Connecteur droit avec flèche 130">
              <a:extLst>
                <a:ext uri="{FF2B5EF4-FFF2-40B4-BE49-F238E27FC236}">
                  <a16:creationId xmlns:a16="http://schemas.microsoft.com/office/drawing/2014/main" id="{2696BFDC-E7AD-4558-B863-C42D10E6DC7E}"/>
                </a:ext>
              </a:extLst>
            </p:cNvPr>
            <p:cNvCxnSpPr>
              <a:cxnSpLocks/>
            </p:cNvCxnSpPr>
            <p:nvPr/>
          </p:nvCxnSpPr>
          <p:spPr>
            <a:xfrm>
              <a:off x="4603593" y="3523364"/>
              <a:ext cx="0" cy="155047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2" name="Connecteur droit avec flèche 131">
              <a:extLst>
                <a:ext uri="{FF2B5EF4-FFF2-40B4-BE49-F238E27FC236}">
                  <a16:creationId xmlns:a16="http://schemas.microsoft.com/office/drawing/2014/main" id="{3A07BE27-8AC2-4B78-BC90-9C2D32FACB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87579" y="3520714"/>
              <a:ext cx="2381" cy="157697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3" name="Connecteur droit avec flèche 132">
              <a:extLst>
                <a:ext uri="{FF2B5EF4-FFF2-40B4-BE49-F238E27FC236}">
                  <a16:creationId xmlns:a16="http://schemas.microsoft.com/office/drawing/2014/main" id="{5E84877B-E3CB-415B-9411-4F70F98ED6A7}"/>
                </a:ext>
              </a:extLst>
            </p:cNvPr>
            <p:cNvCxnSpPr>
              <a:cxnSpLocks/>
            </p:cNvCxnSpPr>
            <p:nvPr/>
          </p:nvCxnSpPr>
          <p:spPr>
            <a:xfrm>
              <a:off x="4771838" y="3525103"/>
              <a:ext cx="0" cy="17808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4" name="Connecteur droit avec flèche 133">
              <a:extLst>
                <a:ext uri="{FF2B5EF4-FFF2-40B4-BE49-F238E27FC236}">
                  <a16:creationId xmlns:a16="http://schemas.microsoft.com/office/drawing/2014/main" id="{DEB6E3B0-1E89-450A-B882-C96972F8F9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205" y="3522453"/>
              <a:ext cx="2" cy="206124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7" name="Connecteur droit avec flèche 136">
              <a:extLst>
                <a:ext uri="{FF2B5EF4-FFF2-40B4-BE49-F238E27FC236}">
                  <a16:creationId xmlns:a16="http://schemas.microsoft.com/office/drawing/2014/main" id="{0D6A226F-77A7-45A8-AEE6-D68903AD98A3}"/>
                </a:ext>
              </a:extLst>
            </p:cNvPr>
            <p:cNvCxnSpPr>
              <a:cxnSpLocks/>
            </p:cNvCxnSpPr>
            <p:nvPr/>
          </p:nvCxnSpPr>
          <p:spPr>
            <a:xfrm>
              <a:off x="4938155" y="3527933"/>
              <a:ext cx="4597" cy="221615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8" name="Connecteur droit avec flèche 137">
              <a:extLst>
                <a:ext uri="{FF2B5EF4-FFF2-40B4-BE49-F238E27FC236}">
                  <a16:creationId xmlns:a16="http://schemas.microsoft.com/office/drawing/2014/main" id="{D59FEE54-AC0D-4D56-B3A8-665C11356981}"/>
                </a:ext>
              </a:extLst>
            </p:cNvPr>
            <p:cNvCxnSpPr>
              <a:cxnSpLocks/>
            </p:cNvCxnSpPr>
            <p:nvPr/>
          </p:nvCxnSpPr>
          <p:spPr>
            <a:xfrm>
              <a:off x="5024524" y="3525282"/>
              <a:ext cx="0" cy="263134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9" name="Connecteur droit avec flèche 138">
              <a:extLst>
                <a:ext uri="{FF2B5EF4-FFF2-40B4-BE49-F238E27FC236}">
                  <a16:creationId xmlns:a16="http://schemas.microsoft.com/office/drawing/2014/main" id="{9D602BE0-6E4C-41F6-B5C9-F3CC6449451E}"/>
                </a:ext>
              </a:extLst>
            </p:cNvPr>
            <p:cNvCxnSpPr>
              <a:cxnSpLocks/>
            </p:cNvCxnSpPr>
            <p:nvPr/>
          </p:nvCxnSpPr>
          <p:spPr>
            <a:xfrm>
              <a:off x="5098904" y="3520714"/>
              <a:ext cx="0" cy="312749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0" name="Connecteur droit avec flèche 139">
              <a:extLst>
                <a:ext uri="{FF2B5EF4-FFF2-40B4-BE49-F238E27FC236}">
                  <a16:creationId xmlns:a16="http://schemas.microsoft.com/office/drawing/2014/main" id="{0FC3BED3-17D1-4B26-BB54-3370ABAB34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5195" y="3518063"/>
              <a:ext cx="77" cy="386997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1" name="Connecteur droit avec flèche 140">
              <a:extLst>
                <a:ext uri="{FF2B5EF4-FFF2-40B4-BE49-F238E27FC236}">
                  <a16:creationId xmlns:a16="http://schemas.microsoft.com/office/drawing/2014/main" id="{6A1D85BC-30B0-4F50-B8C4-DEAA80E1B8EC}"/>
                </a:ext>
              </a:extLst>
            </p:cNvPr>
            <p:cNvCxnSpPr>
              <a:cxnSpLocks/>
            </p:cNvCxnSpPr>
            <p:nvPr/>
          </p:nvCxnSpPr>
          <p:spPr>
            <a:xfrm>
              <a:off x="5244604" y="3527933"/>
              <a:ext cx="8940" cy="40940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2" name="Connecteur droit avec flèche 141">
              <a:extLst>
                <a:ext uri="{FF2B5EF4-FFF2-40B4-BE49-F238E27FC236}">
                  <a16:creationId xmlns:a16="http://schemas.microsoft.com/office/drawing/2014/main" id="{6F77E5A8-D7C5-4CFD-BDCE-2E99FCA99B42}"/>
                </a:ext>
              </a:extLst>
            </p:cNvPr>
            <p:cNvCxnSpPr>
              <a:cxnSpLocks/>
            </p:cNvCxnSpPr>
            <p:nvPr/>
          </p:nvCxnSpPr>
          <p:spPr>
            <a:xfrm>
              <a:off x="5289890" y="3520459"/>
              <a:ext cx="266143" cy="384601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3" name="Connecteur droit avec flèche 142">
              <a:extLst>
                <a:ext uri="{FF2B5EF4-FFF2-40B4-BE49-F238E27FC236}">
                  <a16:creationId xmlns:a16="http://schemas.microsoft.com/office/drawing/2014/main" id="{6F77E5A8-D7C5-4CFD-BDCE-2E99FCA99B42}"/>
                </a:ext>
              </a:extLst>
            </p:cNvPr>
            <p:cNvCxnSpPr>
              <a:cxnSpLocks/>
            </p:cNvCxnSpPr>
            <p:nvPr/>
          </p:nvCxnSpPr>
          <p:spPr>
            <a:xfrm>
              <a:off x="5288310" y="3449501"/>
              <a:ext cx="31689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4" name="Connecteur droit avec flèche 143">
              <a:extLst>
                <a:ext uri="{FF2B5EF4-FFF2-40B4-BE49-F238E27FC236}">
                  <a16:creationId xmlns:a16="http://schemas.microsoft.com/office/drawing/2014/main" id="{6F77E5A8-D7C5-4CFD-BDCE-2E99FCA99B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8310" y="3309945"/>
              <a:ext cx="209385" cy="4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5" name="Connecteur droit avec flèche 144">
              <a:extLst>
                <a:ext uri="{FF2B5EF4-FFF2-40B4-BE49-F238E27FC236}">
                  <a16:creationId xmlns:a16="http://schemas.microsoft.com/office/drawing/2014/main" id="{6F77E5A8-D7C5-4CFD-BDCE-2E99FCA99B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3337" y="3471047"/>
              <a:ext cx="31689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6" name="Connecteur droit avec flèche 145">
              <a:extLst>
                <a:ext uri="{FF2B5EF4-FFF2-40B4-BE49-F238E27FC236}">
                  <a16:creationId xmlns:a16="http://schemas.microsoft.com/office/drawing/2014/main" id="{6F77E5A8-D7C5-4CFD-BDCE-2E99FCA99B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06969" y="3331491"/>
              <a:ext cx="209385" cy="4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0" name="Groupe 149"/>
          <p:cNvGrpSpPr/>
          <p:nvPr/>
        </p:nvGrpSpPr>
        <p:grpSpPr>
          <a:xfrm>
            <a:off x="330761" y="1279351"/>
            <a:ext cx="2348813" cy="2895674"/>
            <a:chOff x="330761" y="1279351"/>
            <a:chExt cx="2348813" cy="2895674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8904CDEB-D67E-4117-8E7D-E27BCD05B39C}"/>
                </a:ext>
              </a:extLst>
            </p:cNvPr>
            <p:cNvSpPr/>
            <p:nvPr/>
          </p:nvSpPr>
          <p:spPr>
            <a:xfrm>
              <a:off x="1038028" y="2068153"/>
              <a:ext cx="1000566" cy="145000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EFFC638D-1206-493C-8577-D0C2F9372300}"/>
                </a:ext>
              </a:extLst>
            </p:cNvPr>
            <p:cNvSpPr/>
            <p:nvPr/>
          </p:nvSpPr>
          <p:spPr>
            <a:xfrm>
              <a:off x="330761" y="1279351"/>
              <a:ext cx="2348813" cy="78880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5EE87C82-FD38-43DA-A2B7-4C30272559D8}"/>
                </a:ext>
              </a:extLst>
            </p:cNvPr>
            <p:cNvSpPr/>
            <p:nvPr/>
          </p:nvSpPr>
          <p:spPr>
            <a:xfrm>
              <a:off x="721127" y="3270591"/>
              <a:ext cx="1568082" cy="25300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  <p:cxnSp>
          <p:nvCxnSpPr>
            <p:cNvPr id="154" name="Connecteur droit avec flèche 153">
              <a:extLst>
                <a:ext uri="{FF2B5EF4-FFF2-40B4-BE49-F238E27FC236}">
                  <a16:creationId xmlns:a16="http://schemas.microsoft.com/office/drawing/2014/main" id="{39BDAFC0-94AA-48BC-9A2A-EE244938A0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109" y="3521141"/>
              <a:ext cx="29017" cy="164204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55" name="Connecteur droit avec flèche 154">
              <a:extLst>
                <a:ext uri="{FF2B5EF4-FFF2-40B4-BE49-F238E27FC236}">
                  <a16:creationId xmlns:a16="http://schemas.microsoft.com/office/drawing/2014/main" id="{B0D4BA4E-0BFB-4628-88DB-F206C4F340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7061" y="3528075"/>
              <a:ext cx="42883" cy="223932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56" name="Connecteur droit avec flèche 155">
              <a:extLst>
                <a:ext uri="{FF2B5EF4-FFF2-40B4-BE49-F238E27FC236}">
                  <a16:creationId xmlns:a16="http://schemas.microsoft.com/office/drawing/2014/main" id="{B3F84BC2-E147-4A32-9E5E-C6C256774D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9873" y="3530993"/>
              <a:ext cx="20550" cy="309404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57" name="Connecteur droit avec flèche 156">
              <a:extLst>
                <a:ext uri="{FF2B5EF4-FFF2-40B4-BE49-F238E27FC236}">
                  <a16:creationId xmlns:a16="http://schemas.microsoft.com/office/drawing/2014/main" id="{A5F38262-27EE-4CCB-A4A1-B42E70BB994D}"/>
                </a:ext>
              </a:extLst>
            </p:cNvPr>
            <p:cNvCxnSpPr>
              <a:cxnSpLocks/>
            </p:cNvCxnSpPr>
            <p:nvPr/>
          </p:nvCxnSpPr>
          <p:spPr>
            <a:xfrm>
              <a:off x="1058818" y="3528075"/>
              <a:ext cx="0" cy="296224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58" name="Connecteur droit avec flèche 157">
              <a:extLst>
                <a:ext uri="{FF2B5EF4-FFF2-40B4-BE49-F238E27FC236}">
                  <a16:creationId xmlns:a16="http://schemas.microsoft.com/office/drawing/2014/main" id="{4913000F-233B-4887-8640-73BBA5A71349}"/>
                </a:ext>
              </a:extLst>
            </p:cNvPr>
            <p:cNvCxnSpPr>
              <a:cxnSpLocks/>
            </p:cNvCxnSpPr>
            <p:nvPr/>
          </p:nvCxnSpPr>
          <p:spPr>
            <a:xfrm>
              <a:off x="1174508" y="3521141"/>
              <a:ext cx="0" cy="258482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59" name="Connecteur droit avec flèche 158">
              <a:extLst>
                <a:ext uri="{FF2B5EF4-FFF2-40B4-BE49-F238E27FC236}">
                  <a16:creationId xmlns:a16="http://schemas.microsoft.com/office/drawing/2014/main" id="{C313BE7F-2E73-4757-8160-E2F593F88E9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509" y="3528075"/>
              <a:ext cx="0" cy="177459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60" name="Connecteur droit avec flèche 159">
              <a:extLst>
                <a:ext uri="{FF2B5EF4-FFF2-40B4-BE49-F238E27FC236}">
                  <a16:creationId xmlns:a16="http://schemas.microsoft.com/office/drawing/2014/main" id="{2CE728E0-C2D5-4B16-9BFD-9A6B84FA2AE7}"/>
                </a:ext>
              </a:extLst>
            </p:cNvPr>
            <p:cNvCxnSpPr/>
            <p:nvPr/>
          </p:nvCxnSpPr>
          <p:spPr>
            <a:xfrm>
              <a:off x="1395988" y="3521141"/>
              <a:ext cx="0" cy="164204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61" name="Connecteur droit avec flèche 160">
              <a:extLst>
                <a:ext uri="{FF2B5EF4-FFF2-40B4-BE49-F238E27FC236}">
                  <a16:creationId xmlns:a16="http://schemas.microsoft.com/office/drawing/2014/main" id="{95DD5A77-8B38-49EE-BA6B-1E61609DEFEB}"/>
                </a:ext>
              </a:extLst>
            </p:cNvPr>
            <p:cNvCxnSpPr/>
            <p:nvPr/>
          </p:nvCxnSpPr>
          <p:spPr>
            <a:xfrm>
              <a:off x="1514805" y="3528075"/>
              <a:ext cx="0" cy="164204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62" name="Connecteur droit avec flèche 161">
              <a:extLst>
                <a:ext uri="{FF2B5EF4-FFF2-40B4-BE49-F238E27FC236}">
                  <a16:creationId xmlns:a16="http://schemas.microsoft.com/office/drawing/2014/main" id="{FC53A2B6-1E31-4C62-8675-6651C9C68A14}"/>
                </a:ext>
              </a:extLst>
            </p:cNvPr>
            <p:cNvCxnSpPr/>
            <p:nvPr/>
          </p:nvCxnSpPr>
          <p:spPr>
            <a:xfrm>
              <a:off x="1625284" y="3530993"/>
              <a:ext cx="0" cy="164204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63" name="Connecteur droit avec flèche 162">
              <a:extLst>
                <a:ext uri="{FF2B5EF4-FFF2-40B4-BE49-F238E27FC236}">
                  <a16:creationId xmlns:a16="http://schemas.microsoft.com/office/drawing/2014/main" id="{73739A6D-548D-49B6-9F33-39A71CC06FB6}"/>
                </a:ext>
              </a:extLst>
            </p:cNvPr>
            <p:cNvCxnSpPr>
              <a:cxnSpLocks/>
            </p:cNvCxnSpPr>
            <p:nvPr/>
          </p:nvCxnSpPr>
          <p:spPr>
            <a:xfrm>
              <a:off x="1733679" y="3528075"/>
              <a:ext cx="0" cy="157270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64" name="Connecteur droit avec flèche 163">
              <a:extLst>
                <a:ext uri="{FF2B5EF4-FFF2-40B4-BE49-F238E27FC236}">
                  <a16:creationId xmlns:a16="http://schemas.microsoft.com/office/drawing/2014/main" id="{41372E3E-A462-4724-B038-DFB1C62FC066}"/>
                </a:ext>
              </a:extLst>
            </p:cNvPr>
            <p:cNvCxnSpPr>
              <a:cxnSpLocks/>
            </p:cNvCxnSpPr>
            <p:nvPr/>
          </p:nvCxnSpPr>
          <p:spPr>
            <a:xfrm>
              <a:off x="1849369" y="3521141"/>
              <a:ext cx="27902" cy="164204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65" name="Connecteur droit avec flèche 164">
              <a:extLst>
                <a:ext uri="{FF2B5EF4-FFF2-40B4-BE49-F238E27FC236}">
                  <a16:creationId xmlns:a16="http://schemas.microsoft.com/office/drawing/2014/main" id="{2B34E477-8CB4-4635-9D8C-ED8881BA4C94}"/>
                </a:ext>
              </a:extLst>
            </p:cNvPr>
            <p:cNvCxnSpPr>
              <a:cxnSpLocks/>
            </p:cNvCxnSpPr>
            <p:nvPr/>
          </p:nvCxnSpPr>
          <p:spPr>
            <a:xfrm>
              <a:off x="1960370" y="3528075"/>
              <a:ext cx="28382" cy="236289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66" name="Connecteur droit avec flèche 165">
              <a:extLst>
                <a:ext uri="{FF2B5EF4-FFF2-40B4-BE49-F238E27FC236}">
                  <a16:creationId xmlns:a16="http://schemas.microsoft.com/office/drawing/2014/main" id="{024AACA0-E715-4FBB-BD0F-02FEBF6F6D36}"/>
                </a:ext>
              </a:extLst>
            </p:cNvPr>
            <p:cNvCxnSpPr>
              <a:cxnSpLocks/>
            </p:cNvCxnSpPr>
            <p:nvPr/>
          </p:nvCxnSpPr>
          <p:spPr>
            <a:xfrm>
              <a:off x="2060426" y="3514207"/>
              <a:ext cx="61267" cy="384113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67" name="Connecteur droit avec flèche 166">
              <a:extLst>
                <a:ext uri="{FF2B5EF4-FFF2-40B4-BE49-F238E27FC236}">
                  <a16:creationId xmlns:a16="http://schemas.microsoft.com/office/drawing/2014/main" id="{7ABDB333-F42B-4743-BFA6-DD33A234B093}"/>
                </a:ext>
              </a:extLst>
            </p:cNvPr>
            <p:cNvCxnSpPr>
              <a:cxnSpLocks/>
            </p:cNvCxnSpPr>
            <p:nvPr/>
          </p:nvCxnSpPr>
          <p:spPr>
            <a:xfrm>
              <a:off x="2179244" y="3521141"/>
              <a:ext cx="108198" cy="499648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68" name="Connecteur droit avec flèche 167">
              <a:extLst>
                <a:ext uri="{FF2B5EF4-FFF2-40B4-BE49-F238E27FC236}">
                  <a16:creationId xmlns:a16="http://schemas.microsoft.com/office/drawing/2014/main" id="{1979A46D-7063-4CD6-B689-CBD9748E0393}"/>
                </a:ext>
              </a:extLst>
            </p:cNvPr>
            <p:cNvCxnSpPr>
              <a:cxnSpLocks/>
            </p:cNvCxnSpPr>
            <p:nvPr/>
          </p:nvCxnSpPr>
          <p:spPr>
            <a:xfrm>
              <a:off x="2289723" y="3524058"/>
              <a:ext cx="200002" cy="650967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69" name="Connecteur droit avec flèche 168">
              <a:extLst>
                <a:ext uri="{FF2B5EF4-FFF2-40B4-BE49-F238E27FC236}">
                  <a16:creationId xmlns:a16="http://schemas.microsoft.com/office/drawing/2014/main" id="{32F9832F-20A4-4DFD-A7EB-9FD76BE5BA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6123" y="3183513"/>
              <a:ext cx="115004" cy="87079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70" name="Connecteur droit avec flèche 169">
              <a:extLst>
                <a:ext uri="{FF2B5EF4-FFF2-40B4-BE49-F238E27FC236}">
                  <a16:creationId xmlns:a16="http://schemas.microsoft.com/office/drawing/2014/main" id="{8A94E96C-0593-4F34-B1D0-BA8104B089E5}"/>
                </a:ext>
              </a:extLst>
            </p:cNvPr>
            <p:cNvCxnSpPr>
              <a:cxnSpLocks/>
              <a:stCxn id="153" idx="1"/>
            </p:cNvCxnSpPr>
            <p:nvPr/>
          </p:nvCxnSpPr>
          <p:spPr>
            <a:xfrm flipH="1">
              <a:off x="606123" y="3397096"/>
              <a:ext cx="115004" cy="0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71" name="Connecteur droit avec flèche 170">
              <a:extLst>
                <a:ext uri="{FF2B5EF4-FFF2-40B4-BE49-F238E27FC236}">
                  <a16:creationId xmlns:a16="http://schemas.microsoft.com/office/drawing/2014/main" id="{9B4696E9-3FD0-466C-AD04-7A4A54110F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8664" y="3099280"/>
              <a:ext cx="57502" cy="166442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72" name="Connecteur droit avec flèche 171">
              <a:extLst>
                <a:ext uri="{FF2B5EF4-FFF2-40B4-BE49-F238E27FC236}">
                  <a16:creationId xmlns:a16="http://schemas.microsoft.com/office/drawing/2014/main" id="{DC5560CC-7032-47D4-990F-E56062F5D7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2921" y="3103626"/>
              <a:ext cx="57502" cy="166442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73" name="Connecteur droit avec flèche 172">
              <a:extLst>
                <a:ext uri="{FF2B5EF4-FFF2-40B4-BE49-F238E27FC236}">
                  <a16:creationId xmlns:a16="http://schemas.microsoft.com/office/drawing/2014/main" id="{2B87D0CE-1415-4F8E-84BC-1F80089937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5510" y="3183513"/>
              <a:ext cx="115004" cy="87079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74" name="Connecteur droit avec flèche 173">
              <a:extLst>
                <a:ext uri="{FF2B5EF4-FFF2-40B4-BE49-F238E27FC236}">
                  <a16:creationId xmlns:a16="http://schemas.microsoft.com/office/drawing/2014/main" id="{3BB8C0AA-7B61-4FCD-B4DB-5CC8A622CFE9}"/>
                </a:ext>
              </a:extLst>
            </p:cNvPr>
            <p:cNvCxnSpPr>
              <a:cxnSpLocks/>
            </p:cNvCxnSpPr>
            <p:nvPr/>
          </p:nvCxnSpPr>
          <p:spPr>
            <a:xfrm>
              <a:off x="2295510" y="3397096"/>
              <a:ext cx="115004" cy="0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75" name="Connecteur droit avec flèche 174">
              <a:extLst>
                <a:ext uri="{FF2B5EF4-FFF2-40B4-BE49-F238E27FC236}">
                  <a16:creationId xmlns:a16="http://schemas.microsoft.com/office/drawing/2014/main" id="{E843BB28-6328-43CC-8223-17E5117D4A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2874" y="3104662"/>
              <a:ext cx="57502" cy="166442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76" name="Connecteur droit avec flèche 175">
              <a:extLst>
                <a:ext uri="{FF2B5EF4-FFF2-40B4-BE49-F238E27FC236}">
                  <a16:creationId xmlns:a16="http://schemas.microsoft.com/office/drawing/2014/main" id="{8030CDB6-8789-44B4-A378-306B01E3EA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7132" y="3109008"/>
              <a:ext cx="57502" cy="166442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77" name="Connecteur droit avec flèche 176">
              <a:extLst>
                <a:ext uri="{FF2B5EF4-FFF2-40B4-BE49-F238E27FC236}">
                  <a16:creationId xmlns:a16="http://schemas.microsoft.com/office/drawing/2014/main" id="{F83C34E5-67E6-4C00-9EFE-7E62D5EC36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5664" y="3297924"/>
              <a:ext cx="83699" cy="8466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78" name="Connecteur droit avec flèche 177">
              <a:extLst>
                <a:ext uri="{FF2B5EF4-FFF2-40B4-BE49-F238E27FC236}">
                  <a16:creationId xmlns:a16="http://schemas.microsoft.com/office/drawing/2014/main" id="{088631D1-4179-469C-BF6D-9634038AAF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5347" y="3401378"/>
              <a:ext cx="70251" cy="76604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79" name="Connecteur droit avec flèche 178">
              <a:extLst>
                <a:ext uri="{FF2B5EF4-FFF2-40B4-BE49-F238E27FC236}">
                  <a16:creationId xmlns:a16="http://schemas.microsoft.com/office/drawing/2014/main" id="{E577EC5A-6CEC-4E28-BE68-B7222D234D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8007" y="3350940"/>
              <a:ext cx="83733" cy="14115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80" name="Connecteur droit avec flèche 179">
              <a:extLst>
                <a:ext uri="{FF2B5EF4-FFF2-40B4-BE49-F238E27FC236}">
                  <a16:creationId xmlns:a16="http://schemas.microsoft.com/office/drawing/2014/main" id="{3CF5DFE5-3BB2-437A-A35B-69013AB249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0351" y="3401571"/>
              <a:ext cx="56358" cy="83051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81" name="Connecteur droit avec flèche 180">
              <a:extLst>
                <a:ext uri="{FF2B5EF4-FFF2-40B4-BE49-F238E27FC236}">
                  <a16:creationId xmlns:a16="http://schemas.microsoft.com/office/drawing/2014/main" id="{5E6CC188-EF81-4905-80E2-B1B4AEE918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4508" y="3133725"/>
              <a:ext cx="0" cy="91091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82" name="Connecteur droit avec flèche 181">
              <a:extLst>
                <a:ext uri="{FF2B5EF4-FFF2-40B4-BE49-F238E27FC236}">
                  <a16:creationId xmlns:a16="http://schemas.microsoft.com/office/drawing/2014/main" id="{105A7B38-8128-497E-803B-E620A5F431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4608" y="3038796"/>
              <a:ext cx="0" cy="94987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83" name="Connecteur droit avec flèche 182">
              <a:extLst>
                <a:ext uri="{FF2B5EF4-FFF2-40B4-BE49-F238E27FC236}">
                  <a16:creationId xmlns:a16="http://schemas.microsoft.com/office/drawing/2014/main" id="{EECCF8D5-0ECF-499A-AFDE-B7B600B684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7681" y="2937396"/>
              <a:ext cx="0" cy="101400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84" name="Connecteur droit avec flèche 183">
              <a:extLst>
                <a:ext uri="{FF2B5EF4-FFF2-40B4-BE49-F238E27FC236}">
                  <a16:creationId xmlns:a16="http://schemas.microsoft.com/office/drawing/2014/main" id="{F6DCF0FB-7278-4D26-9AC3-E64693EAF7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1400" y="3133249"/>
              <a:ext cx="0" cy="91567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85" name="Connecteur droit avec flèche 184">
              <a:extLst>
                <a:ext uri="{FF2B5EF4-FFF2-40B4-BE49-F238E27FC236}">
                  <a16:creationId xmlns:a16="http://schemas.microsoft.com/office/drawing/2014/main" id="{C1DD237C-1248-4B40-9AE6-C5A4D1112698}"/>
                </a:ext>
              </a:extLst>
            </p:cNvPr>
            <p:cNvCxnSpPr>
              <a:cxnSpLocks/>
            </p:cNvCxnSpPr>
            <p:nvPr/>
          </p:nvCxnSpPr>
          <p:spPr>
            <a:xfrm>
              <a:off x="2022794" y="3308414"/>
              <a:ext cx="83699" cy="8466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86" name="Connecteur droit avec flèche 185">
              <a:extLst>
                <a:ext uri="{FF2B5EF4-FFF2-40B4-BE49-F238E27FC236}">
                  <a16:creationId xmlns:a16="http://schemas.microsoft.com/office/drawing/2014/main" id="{7D5952CB-1DC6-43CA-B8CE-96F5E0121C8D}"/>
                </a:ext>
              </a:extLst>
            </p:cNvPr>
            <p:cNvCxnSpPr>
              <a:cxnSpLocks/>
            </p:cNvCxnSpPr>
            <p:nvPr/>
          </p:nvCxnSpPr>
          <p:spPr>
            <a:xfrm>
              <a:off x="1982476" y="3411867"/>
              <a:ext cx="70251" cy="76604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87" name="Connecteur droit avec flèche 186">
              <a:extLst>
                <a:ext uri="{FF2B5EF4-FFF2-40B4-BE49-F238E27FC236}">
                  <a16:creationId xmlns:a16="http://schemas.microsoft.com/office/drawing/2014/main" id="{F47B22BD-F07C-4DB5-8BC2-3C241568BC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5136" y="3361430"/>
              <a:ext cx="83733" cy="14115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88" name="Connecteur droit avec flèche 187">
              <a:extLst>
                <a:ext uri="{FF2B5EF4-FFF2-40B4-BE49-F238E27FC236}">
                  <a16:creationId xmlns:a16="http://schemas.microsoft.com/office/drawing/2014/main" id="{974ABBD1-4CBB-409B-9FD0-B8F4C899DEBA}"/>
                </a:ext>
              </a:extLst>
            </p:cNvPr>
            <p:cNvCxnSpPr>
              <a:cxnSpLocks/>
            </p:cNvCxnSpPr>
            <p:nvPr/>
          </p:nvCxnSpPr>
          <p:spPr>
            <a:xfrm>
              <a:off x="2097480" y="3412061"/>
              <a:ext cx="56358" cy="83051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89" name="Connecteur droit avec flèche 188">
              <a:extLst>
                <a:ext uri="{FF2B5EF4-FFF2-40B4-BE49-F238E27FC236}">
                  <a16:creationId xmlns:a16="http://schemas.microsoft.com/office/drawing/2014/main" id="{EE5DB070-3774-4787-B415-A3DAD5FCE2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35707" y="3133725"/>
              <a:ext cx="0" cy="91091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90" name="Connecteur droit avec flèche 189">
              <a:extLst>
                <a:ext uri="{FF2B5EF4-FFF2-40B4-BE49-F238E27FC236}">
                  <a16:creationId xmlns:a16="http://schemas.microsoft.com/office/drawing/2014/main" id="{65E38302-AE32-428B-8DFE-5FAED7663F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5806" y="3038796"/>
              <a:ext cx="0" cy="94987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91" name="Connecteur droit avec flèche 190">
              <a:extLst>
                <a:ext uri="{FF2B5EF4-FFF2-40B4-BE49-F238E27FC236}">
                  <a16:creationId xmlns:a16="http://schemas.microsoft.com/office/drawing/2014/main" id="{5AF6A57B-7EA9-4350-A583-020C8C916D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78879" y="2937396"/>
              <a:ext cx="0" cy="101400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220" name="Connecteur droit avec flèche 219">
              <a:extLst>
                <a:ext uri="{FF2B5EF4-FFF2-40B4-BE49-F238E27FC236}">
                  <a16:creationId xmlns:a16="http://schemas.microsoft.com/office/drawing/2014/main" id="{6E8D166C-7898-4853-AAC0-F96A9E8B94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52599" y="3133249"/>
              <a:ext cx="0" cy="91567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221" name="Connecteur droit avec flèche 220">
              <a:extLst>
                <a:ext uri="{FF2B5EF4-FFF2-40B4-BE49-F238E27FC236}">
                  <a16:creationId xmlns:a16="http://schemas.microsoft.com/office/drawing/2014/main" id="{05F36652-509A-4A54-A07D-A0AC5C6833C4}"/>
                </a:ext>
              </a:extLst>
            </p:cNvPr>
            <p:cNvCxnSpPr>
              <a:cxnSpLocks/>
            </p:cNvCxnSpPr>
            <p:nvPr/>
          </p:nvCxnSpPr>
          <p:spPr>
            <a:xfrm>
              <a:off x="1827791" y="3399776"/>
              <a:ext cx="56358" cy="83051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222" name="Connecteur droit avec flèche 221">
              <a:extLst>
                <a:ext uri="{FF2B5EF4-FFF2-40B4-BE49-F238E27FC236}">
                  <a16:creationId xmlns:a16="http://schemas.microsoft.com/office/drawing/2014/main" id="{A91E2EE0-F67F-4393-93D8-A5E7BD1615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95988" y="2648460"/>
              <a:ext cx="0" cy="101400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223" name="Connecteur droit avec flèche 222">
              <a:extLst>
                <a:ext uri="{FF2B5EF4-FFF2-40B4-BE49-F238E27FC236}">
                  <a16:creationId xmlns:a16="http://schemas.microsoft.com/office/drawing/2014/main" id="{C7B2D6DF-530E-4495-984F-093CFDE952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35964" y="2499282"/>
              <a:ext cx="0" cy="101400"/>
            </a:xfrm>
            <a:prstGeom prst="straightConnector1">
              <a:avLst/>
            </a:prstGeom>
            <a:noFill/>
            <a:ln w="38100" cap="rnd" cmpd="sng" algn="ctr">
              <a:solidFill>
                <a:schemeClr val="tx1">
                  <a:alpha val="60000"/>
                </a:schemeClr>
              </a:solidFill>
              <a:prstDash val="solid"/>
              <a:tailEnd type="triangle" w="sm" len="sm"/>
            </a:ln>
            <a:effectLst/>
          </p:spPr>
        </p:cxn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193ACA27-1DCA-4CD0-AE90-C05DC67F7EAC}"/>
              </a:ext>
            </a:extLst>
          </p:cNvPr>
          <p:cNvGrpSpPr/>
          <p:nvPr/>
        </p:nvGrpSpPr>
        <p:grpSpPr>
          <a:xfrm>
            <a:off x="452533" y="5831924"/>
            <a:ext cx="8087042" cy="953300"/>
            <a:chOff x="-179347" y="5661530"/>
            <a:chExt cx="10817523" cy="1208338"/>
          </a:xfrm>
        </p:grpSpPr>
        <p:cxnSp>
          <p:nvCxnSpPr>
            <p:cNvPr id="350" name="Connecteur droit avec flèche 349">
              <a:extLst>
                <a:ext uri="{FF2B5EF4-FFF2-40B4-BE49-F238E27FC236}">
                  <a16:creationId xmlns:a16="http://schemas.microsoft.com/office/drawing/2014/main" id="{15B21132-EF76-4956-957D-371924952141}"/>
                </a:ext>
              </a:extLst>
            </p:cNvPr>
            <p:cNvCxnSpPr/>
            <p:nvPr/>
          </p:nvCxnSpPr>
          <p:spPr>
            <a:xfrm>
              <a:off x="-151420" y="5887408"/>
              <a:ext cx="10789596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51" name="ZoneTexte 350">
              <a:extLst>
                <a:ext uri="{FF2B5EF4-FFF2-40B4-BE49-F238E27FC236}">
                  <a16:creationId xmlns:a16="http://schemas.microsoft.com/office/drawing/2014/main" id="{EAD62F36-B238-481C-847A-98BED5656232}"/>
                </a:ext>
              </a:extLst>
            </p:cNvPr>
            <p:cNvSpPr txBox="1"/>
            <p:nvPr/>
          </p:nvSpPr>
          <p:spPr>
            <a:xfrm>
              <a:off x="3957072" y="5661530"/>
              <a:ext cx="2612174" cy="46813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Brandon Text Regular" panose="020B0503020203060203" pitchFamily="34" charset="0"/>
                </a:rPr>
                <a:t>Interprétation</a:t>
              </a:r>
            </a:p>
          </p:txBody>
        </p:sp>
        <p:cxnSp>
          <p:nvCxnSpPr>
            <p:cNvPr id="352" name="Connecteur droit avec flèche 351">
              <a:extLst>
                <a:ext uri="{FF2B5EF4-FFF2-40B4-BE49-F238E27FC236}">
                  <a16:creationId xmlns:a16="http://schemas.microsoft.com/office/drawing/2014/main" id="{C2908489-FD80-4ECC-AD33-3B78998F8088}"/>
                </a:ext>
              </a:extLst>
            </p:cNvPr>
            <p:cNvCxnSpPr/>
            <p:nvPr/>
          </p:nvCxnSpPr>
          <p:spPr>
            <a:xfrm>
              <a:off x="-179347" y="6652887"/>
              <a:ext cx="10789596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53" name="ZoneTexte 352">
              <a:extLst>
                <a:ext uri="{FF2B5EF4-FFF2-40B4-BE49-F238E27FC236}">
                  <a16:creationId xmlns:a16="http://schemas.microsoft.com/office/drawing/2014/main" id="{530910ED-C8CE-416A-80C9-6F069620F054}"/>
                </a:ext>
              </a:extLst>
            </p:cNvPr>
            <p:cNvSpPr txBox="1"/>
            <p:nvPr/>
          </p:nvSpPr>
          <p:spPr>
            <a:xfrm>
              <a:off x="3957072" y="6401729"/>
              <a:ext cx="2585678" cy="46813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Brandon Text Regular" panose="020B0503020203060203" pitchFamily="34" charset="0"/>
                </a:rPr>
                <a:t>Précision</a:t>
              </a:r>
            </a:p>
          </p:txBody>
        </p:sp>
      </p:grpSp>
      <p:sp>
        <p:nvSpPr>
          <p:cNvPr id="135" name="Titre 1">
            <a:extLst>
              <a:ext uri="{FF2B5EF4-FFF2-40B4-BE49-F238E27FC236}">
                <a16:creationId xmlns:a16="http://schemas.microsoft.com/office/drawing/2014/main" id="{8BB767FA-FDF7-44E6-AD9C-EECA64C22790}"/>
              </a:ext>
            </a:extLst>
          </p:cNvPr>
          <p:cNvSpPr txBox="1">
            <a:spLocks/>
          </p:cNvSpPr>
          <p:nvPr/>
        </p:nvSpPr>
        <p:spPr>
          <a:xfrm>
            <a:off x="0" y="265885"/>
            <a:ext cx="6120680" cy="417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/>
              <a:t>Modélisation des Forces Magnétiques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38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79C22B-46B2-4136-AF6A-F19D9C0C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Synthèse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A97EC0B-C9BD-442B-819B-3FC2844C8BAB}"/>
              </a:ext>
            </a:extLst>
          </p:cNvPr>
          <p:cNvSpPr txBox="1"/>
          <p:nvPr/>
        </p:nvSpPr>
        <p:spPr>
          <a:xfrm>
            <a:off x="615950" y="1384300"/>
            <a:ext cx="7912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Brandon Text Regular" panose="020B0503020203060203" pitchFamily="34" charset="0"/>
              </a:rPr>
              <a:t>Le TM est historiquement utilisé pour calculer avec précision le couple et les forces globales s’appliquant sur le rotor/stator.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Brandon Text Regular" panose="020B0503020203060203" pitchFamily="34" charset="0"/>
              </a:rPr>
              <a:t>Le TM a été étendu au calcul des FSE en raison de la compatibilité avec l’analyse analytique.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Brandon Text Regular" panose="020B0503020203060203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F4C126-88B6-4DE6-944A-659BBC107C54}"/>
              </a:ext>
            </a:extLst>
          </p:cNvPr>
          <p:cNvSpPr txBox="1"/>
          <p:nvPr/>
        </p:nvSpPr>
        <p:spPr>
          <a:xfrm>
            <a:off x="258762" y="4241142"/>
            <a:ext cx="862647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2000" b="1" dirty="0">
                <a:latin typeface="Brandon Text Regular" panose="020B0503020203060203" pitchFamily="34" charset="0"/>
              </a:rPr>
              <a:t>Objectif Partie 2): </a:t>
            </a:r>
            <a:r>
              <a:rPr lang="fr-FR" sz="2000" dirty="0">
                <a:latin typeface="Brandon Text Regular" panose="020B0503020203060203" pitchFamily="34" charset="0"/>
              </a:rPr>
              <a:t>Evaluer analytiquement les variations de la FSE.</a:t>
            </a:r>
          </a:p>
          <a:p>
            <a:pPr algn="ctr"/>
            <a:endParaRPr lang="fr-FR" sz="2000" b="1" dirty="0">
              <a:latin typeface="Brandon Text Regular" panose="020B0503020203060203" pitchFamily="34" charset="0"/>
            </a:endParaRPr>
          </a:p>
          <a:p>
            <a:pPr algn="ctr"/>
            <a:r>
              <a:rPr lang="fr-FR" sz="2000" b="1" dirty="0">
                <a:latin typeface="Brandon Text Regular" panose="020B0503020203060203" pitchFamily="34" charset="0"/>
              </a:rPr>
              <a:t>Résultat: </a:t>
            </a:r>
            <a:r>
              <a:rPr lang="fr-FR" sz="2000" dirty="0">
                <a:latin typeface="Brandon Text Regular" panose="020B0503020203060203" pitchFamily="34" charset="0"/>
              </a:rPr>
              <a:t>Formule analytique de la variation de la FSE en fonction du rayon. </a:t>
            </a:r>
            <a:endParaRPr lang="en-GB" sz="2000" dirty="0">
              <a:latin typeface="Brandon Text Regular" panose="020B0503020203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09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21D17D-9F19-44E0-9181-04F4FEC2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E54F84-2CD6-4193-8003-DC5A9F36A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170" y="1052736"/>
            <a:ext cx="8961830" cy="4319587"/>
          </a:xfrm>
        </p:spPr>
        <p:txBody>
          <a:bodyPr/>
          <a:lstStyle/>
          <a:p>
            <a:pPr eaLnBrk="1" hangingPunct="1"/>
            <a:r>
              <a:rPr lang="fr-FR" altLang="fr-FR" sz="2000" dirty="0">
                <a:solidFill>
                  <a:schemeClr val="tx1"/>
                </a:solidFill>
                <a:latin typeface="Brandon Text Regular" panose="020B0503020203060203" pitchFamily="34" charset="0"/>
              </a:rPr>
              <a:t>Thèse CIFRE effectuée chez EOMYS ENGINEERING, société de conseil spécialisée dans le bruit électromagnétique des machines électriques.</a:t>
            </a:r>
          </a:p>
          <a:p>
            <a:pPr marL="0" indent="0" eaLnBrk="1" hangingPunct="1">
              <a:buNone/>
            </a:pPr>
            <a:endParaRPr lang="fr-FR" altLang="fr-FR" sz="2000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chemeClr val="tx1"/>
                </a:solidFill>
                <a:latin typeface="Brandon Text Regular" panose="020B0503020203060203" pitchFamily="34" charset="0"/>
              </a:rPr>
              <a:t>EOMYS, développe et commercialise le logiciel MANATEE pour le simulation vibro-acoustique des machines électriques.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fr-FR" altLang="fr-FR" sz="2000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chemeClr val="tx1"/>
                </a:solidFill>
                <a:latin typeface="Brandon Text Regular" panose="020B0503020203060203" pitchFamily="34" charset="0"/>
              </a:rPr>
              <a:t>EOMYS a démarré un projet open-source PYLEECAN pour le dimensionnement des machines électriques.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fr-FR" altLang="fr-FR" sz="1000" b="1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  <a:p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951925A-42B0-4C5C-B9A8-A02B1EEA4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297" y="4435799"/>
            <a:ext cx="3971552" cy="22860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DE5C3F-4194-4432-849F-AF2B9BFE66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9471" r="29521" b="17645"/>
          <a:stretch/>
        </p:blipFill>
        <p:spPr>
          <a:xfrm>
            <a:off x="717686" y="4289200"/>
            <a:ext cx="2680345" cy="229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14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DA1C10-8AE1-4B3C-B2B5-3C4FB790E5CF}"/>
              </a:ext>
            </a:extLst>
          </p:cNvPr>
          <p:cNvSpPr txBox="1"/>
          <p:nvPr/>
        </p:nvSpPr>
        <p:spPr>
          <a:xfrm>
            <a:off x="232608" y="1932730"/>
            <a:ext cx="85445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Brandon Text Regular" panose="020B0503020203060203" pitchFamily="34" charset="0"/>
              </a:rPr>
              <a:t>Etat de l’art sur le calcul des forces magnétiques</a:t>
            </a:r>
            <a:br>
              <a:rPr lang="fr-FR" sz="2400" b="1" dirty="0">
                <a:solidFill>
                  <a:schemeClr val="bg1">
                    <a:lumMod val="65000"/>
                  </a:schemeClr>
                </a:solidFill>
                <a:latin typeface="Brandon Text Regular" panose="020B0503020203060203" pitchFamily="34" charset="0"/>
              </a:rPr>
            </a:br>
            <a:endParaRPr lang="fr-FR" sz="2400" b="1" dirty="0">
              <a:latin typeface="Brandon Text Regular" panose="020B0503020203060203" pitchFamily="34" charset="0"/>
            </a:endParaRPr>
          </a:p>
          <a:p>
            <a:pPr marL="342900" indent="-342900">
              <a:buAutoNum type="arabicParenR"/>
            </a:pPr>
            <a:endParaRPr lang="fr-FR" sz="2400" b="1" dirty="0">
              <a:latin typeface="Brandon Text Regular" panose="020B0503020203060203" pitchFamily="34" charset="0"/>
            </a:endParaRPr>
          </a:p>
          <a:p>
            <a:pPr marL="342900" indent="-342900">
              <a:buAutoNum type="arabicParenR"/>
            </a:pPr>
            <a:r>
              <a:rPr lang="fr-FR" sz="2400" b="1" dirty="0">
                <a:latin typeface="Brandon Text Regular" panose="020B0503020203060203" pitchFamily="34" charset="0"/>
              </a:rPr>
              <a:t>Analyse analytique des forces d’entrefer</a:t>
            </a:r>
          </a:p>
          <a:p>
            <a:pPr marL="342900" indent="-342900">
              <a:buAutoNum type="arabicParenR"/>
            </a:pPr>
            <a:endParaRPr lang="fr-FR" sz="2400" b="1" dirty="0">
              <a:latin typeface="Brandon Text Regular" panose="020B0503020203060203" pitchFamily="34" charset="0"/>
            </a:endParaRPr>
          </a:p>
          <a:p>
            <a:pPr marL="342900" indent="-342900">
              <a:buAutoNum type="arabicParenR"/>
            </a:pPr>
            <a:endParaRPr lang="fr-FR" sz="2400" b="1" dirty="0">
              <a:latin typeface="Brandon Text Regular" panose="020B0503020203060203" pitchFamily="34" charset="0"/>
            </a:endParaRPr>
          </a:p>
          <a:p>
            <a:pPr marL="342900" indent="-342900">
              <a:buAutoNum type="arabicParenR"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Brandon Text Regular" panose="020B0503020203060203" pitchFamily="34" charset="0"/>
              </a:rPr>
              <a:t>Etude des forces intégrées par dent</a:t>
            </a:r>
          </a:p>
        </p:txBody>
      </p:sp>
    </p:spTree>
    <p:extLst>
      <p:ext uri="{BB962C8B-B14F-4D97-AF65-F5344CB8AC3E}">
        <p14:creationId xmlns:p14="http://schemas.microsoft.com/office/powerpoint/2010/main" val="2958692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analytique de la FSE</a:t>
            </a:r>
            <a:endParaRPr lang="en-GB" dirty="0"/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88E23C03-59A8-472D-8101-D7509A2F309B}"/>
              </a:ext>
            </a:extLst>
          </p:cNvPr>
          <p:cNvCxnSpPr>
            <a:cxnSpLocks/>
          </p:cNvCxnSpPr>
          <p:nvPr/>
        </p:nvCxnSpPr>
        <p:spPr>
          <a:xfrm flipV="1">
            <a:off x="3470660" y="5085378"/>
            <a:ext cx="2396041" cy="2319"/>
          </a:xfrm>
          <a:prstGeom prst="line">
            <a:avLst/>
          </a:prstGeom>
          <a:noFill/>
          <a:ln w="28575" cap="rnd" cmpd="sng" algn="ctr">
            <a:solidFill>
              <a:schemeClr val="tx2"/>
            </a:solidFill>
            <a:prstDash val="solid"/>
          </a:ln>
          <a:effectLst/>
        </p:spPr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E798E723-59E5-49B9-88DD-92726485A3B7}"/>
              </a:ext>
            </a:extLst>
          </p:cNvPr>
          <p:cNvCxnSpPr>
            <a:cxnSpLocks/>
          </p:cNvCxnSpPr>
          <p:nvPr/>
        </p:nvCxnSpPr>
        <p:spPr>
          <a:xfrm flipH="1">
            <a:off x="3858430" y="5088278"/>
            <a:ext cx="52600" cy="210222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F75F28C0-EC14-426C-B6E6-EF2AF438DDC7}"/>
              </a:ext>
            </a:extLst>
          </p:cNvPr>
          <p:cNvCxnSpPr>
            <a:cxnSpLocks/>
          </p:cNvCxnSpPr>
          <p:nvPr/>
        </p:nvCxnSpPr>
        <p:spPr>
          <a:xfrm flipH="1">
            <a:off x="4002334" y="5091064"/>
            <a:ext cx="626" cy="164204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94DCBD4A-28F5-4495-B9D6-D19C1726A270}"/>
              </a:ext>
            </a:extLst>
          </p:cNvPr>
          <p:cNvCxnSpPr>
            <a:cxnSpLocks/>
          </p:cNvCxnSpPr>
          <p:nvPr/>
        </p:nvCxnSpPr>
        <p:spPr>
          <a:xfrm flipH="1">
            <a:off x="4104686" y="5091064"/>
            <a:ext cx="1650" cy="151189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580A7B3A-3156-4145-8D0C-70AEF5EA50F9}"/>
              </a:ext>
            </a:extLst>
          </p:cNvPr>
          <p:cNvCxnSpPr>
            <a:cxnSpLocks/>
          </p:cNvCxnSpPr>
          <p:nvPr/>
        </p:nvCxnSpPr>
        <p:spPr>
          <a:xfrm flipH="1">
            <a:off x="4199110" y="5095446"/>
            <a:ext cx="626" cy="164204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88F3C5A8-C312-4CC0-A29F-CC4BDA3852A5}"/>
              </a:ext>
            </a:extLst>
          </p:cNvPr>
          <p:cNvCxnSpPr>
            <a:cxnSpLocks/>
          </p:cNvCxnSpPr>
          <p:nvPr/>
        </p:nvCxnSpPr>
        <p:spPr>
          <a:xfrm flipH="1">
            <a:off x="4301816" y="5095752"/>
            <a:ext cx="1650" cy="151189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F033E12E-6D84-4A3B-B893-1E42D161D59F}"/>
              </a:ext>
            </a:extLst>
          </p:cNvPr>
          <p:cNvCxnSpPr>
            <a:cxnSpLocks/>
          </p:cNvCxnSpPr>
          <p:nvPr/>
        </p:nvCxnSpPr>
        <p:spPr>
          <a:xfrm>
            <a:off x="4388478" y="5093287"/>
            <a:ext cx="0" cy="155047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36BA29D4-B9D5-4320-A577-FBB5EA8020D1}"/>
              </a:ext>
            </a:extLst>
          </p:cNvPr>
          <p:cNvCxnSpPr>
            <a:cxnSpLocks/>
          </p:cNvCxnSpPr>
          <p:nvPr/>
        </p:nvCxnSpPr>
        <p:spPr>
          <a:xfrm flipH="1">
            <a:off x="4472464" y="5090636"/>
            <a:ext cx="2381" cy="157697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9B70FE81-3EBC-4CCB-A47B-7679FAD919FC}"/>
              </a:ext>
            </a:extLst>
          </p:cNvPr>
          <p:cNvCxnSpPr>
            <a:cxnSpLocks/>
          </p:cNvCxnSpPr>
          <p:nvPr/>
        </p:nvCxnSpPr>
        <p:spPr>
          <a:xfrm>
            <a:off x="4557113" y="5093326"/>
            <a:ext cx="0" cy="155047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DB4CA175-F49F-4723-AD70-4051F15F10C7}"/>
              </a:ext>
            </a:extLst>
          </p:cNvPr>
          <p:cNvCxnSpPr>
            <a:cxnSpLocks/>
          </p:cNvCxnSpPr>
          <p:nvPr/>
        </p:nvCxnSpPr>
        <p:spPr>
          <a:xfrm flipH="1">
            <a:off x="4641099" y="5090675"/>
            <a:ext cx="2381" cy="157697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6F85F963-536F-49B5-9355-4498C271A26B}"/>
              </a:ext>
            </a:extLst>
          </p:cNvPr>
          <p:cNvCxnSpPr>
            <a:cxnSpLocks/>
          </p:cNvCxnSpPr>
          <p:nvPr/>
        </p:nvCxnSpPr>
        <p:spPr>
          <a:xfrm>
            <a:off x="4783578" y="5093287"/>
            <a:ext cx="0" cy="155047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82E2AD1F-72D0-447B-AA28-12DA4F7F21AE}"/>
              </a:ext>
            </a:extLst>
          </p:cNvPr>
          <p:cNvCxnSpPr>
            <a:cxnSpLocks/>
          </p:cNvCxnSpPr>
          <p:nvPr/>
        </p:nvCxnSpPr>
        <p:spPr>
          <a:xfrm flipH="1">
            <a:off x="4867564" y="5090636"/>
            <a:ext cx="2381" cy="157697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0986F312-3A8C-4E53-9C5C-00EA7C280F34}"/>
              </a:ext>
            </a:extLst>
          </p:cNvPr>
          <p:cNvCxnSpPr>
            <a:cxnSpLocks/>
          </p:cNvCxnSpPr>
          <p:nvPr/>
        </p:nvCxnSpPr>
        <p:spPr>
          <a:xfrm>
            <a:off x="4951823" y="5095026"/>
            <a:ext cx="0" cy="178083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C833FE0D-04F6-47B8-AA8E-F4B76D015C09}"/>
              </a:ext>
            </a:extLst>
          </p:cNvPr>
          <p:cNvCxnSpPr>
            <a:cxnSpLocks/>
          </p:cNvCxnSpPr>
          <p:nvPr/>
        </p:nvCxnSpPr>
        <p:spPr>
          <a:xfrm flipH="1">
            <a:off x="5038190" y="5092375"/>
            <a:ext cx="2" cy="206124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AE82CC9E-4783-4449-8BDD-E31C0CD12758}"/>
              </a:ext>
            </a:extLst>
          </p:cNvPr>
          <p:cNvCxnSpPr>
            <a:cxnSpLocks/>
          </p:cNvCxnSpPr>
          <p:nvPr/>
        </p:nvCxnSpPr>
        <p:spPr>
          <a:xfrm>
            <a:off x="5118140" y="5097856"/>
            <a:ext cx="4597" cy="221615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3D7CBCDC-1CB2-45B3-9DEC-3C9D68A155DD}"/>
              </a:ext>
            </a:extLst>
          </p:cNvPr>
          <p:cNvCxnSpPr>
            <a:cxnSpLocks/>
          </p:cNvCxnSpPr>
          <p:nvPr/>
        </p:nvCxnSpPr>
        <p:spPr>
          <a:xfrm>
            <a:off x="5204508" y="5095205"/>
            <a:ext cx="0" cy="263134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2EB5CC69-B547-4090-99CF-04F04E041E81}"/>
              </a:ext>
            </a:extLst>
          </p:cNvPr>
          <p:cNvCxnSpPr>
            <a:cxnSpLocks/>
          </p:cNvCxnSpPr>
          <p:nvPr/>
        </p:nvCxnSpPr>
        <p:spPr>
          <a:xfrm>
            <a:off x="5278889" y="5090636"/>
            <a:ext cx="0" cy="312749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FDE2A673-1A5C-4403-A1E7-F04E625E0958}"/>
              </a:ext>
            </a:extLst>
          </p:cNvPr>
          <p:cNvCxnSpPr>
            <a:cxnSpLocks/>
          </p:cNvCxnSpPr>
          <p:nvPr/>
        </p:nvCxnSpPr>
        <p:spPr>
          <a:xfrm>
            <a:off x="5365257" y="5087985"/>
            <a:ext cx="0" cy="361076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2475F32A-13B7-4863-8B79-539537DFDEEF}"/>
              </a:ext>
            </a:extLst>
          </p:cNvPr>
          <p:cNvCxnSpPr>
            <a:cxnSpLocks/>
          </p:cNvCxnSpPr>
          <p:nvPr/>
        </p:nvCxnSpPr>
        <p:spPr>
          <a:xfrm>
            <a:off x="5424589" y="5097856"/>
            <a:ext cx="39384" cy="419286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1419D702-D8C2-4C7A-A6EE-DB666F872DE6}"/>
              </a:ext>
            </a:extLst>
          </p:cNvPr>
          <p:cNvCxnSpPr>
            <a:cxnSpLocks/>
          </p:cNvCxnSpPr>
          <p:nvPr/>
        </p:nvCxnSpPr>
        <p:spPr>
          <a:xfrm>
            <a:off x="5469874" y="5090381"/>
            <a:ext cx="110890" cy="573135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D4BFCEB3-8DE0-4E10-9D39-A5126B02C699}"/>
              </a:ext>
            </a:extLst>
          </p:cNvPr>
          <p:cNvCxnSpPr>
            <a:cxnSpLocks/>
          </p:cNvCxnSpPr>
          <p:nvPr/>
        </p:nvCxnSpPr>
        <p:spPr>
          <a:xfrm>
            <a:off x="5521053" y="5082188"/>
            <a:ext cx="162354" cy="318007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3A3D8639-B4A5-45B0-B3EC-C185722FC13A}"/>
              </a:ext>
            </a:extLst>
          </p:cNvPr>
          <p:cNvCxnSpPr>
            <a:cxnSpLocks/>
          </p:cNvCxnSpPr>
          <p:nvPr/>
        </p:nvCxnSpPr>
        <p:spPr>
          <a:xfrm>
            <a:off x="5637458" y="5085853"/>
            <a:ext cx="198930" cy="265481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FA67A5C8-2C31-4E03-A6D6-4BC37FAF6733}"/>
              </a:ext>
            </a:extLst>
          </p:cNvPr>
          <p:cNvCxnSpPr>
            <a:cxnSpLocks/>
          </p:cNvCxnSpPr>
          <p:nvPr/>
        </p:nvCxnSpPr>
        <p:spPr>
          <a:xfrm>
            <a:off x="5766713" y="5081325"/>
            <a:ext cx="244384" cy="295624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BB3AD4B9-C002-4BF5-BA0B-4841C6F0CEA7}"/>
              </a:ext>
            </a:extLst>
          </p:cNvPr>
          <p:cNvCxnSpPr>
            <a:cxnSpLocks/>
          </p:cNvCxnSpPr>
          <p:nvPr/>
        </p:nvCxnSpPr>
        <p:spPr>
          <a:xfrm>
            <a:off x="5872603" y="5095026"/>
            <a:ext cx="317129" cy="212472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92D6A4A6-7359-4F28-A032-F01FB5361300}"/>
              </a:ext>
            </a:extLst>
          </p:cNvPr>
          <p:cNvCxnSpPr>
            <a:cxnSpLocks/>
          </p:cNvCxnSpPr>
          <p:nvPr/>
        </p:nvCxnSpPr>
        <p:spPr>
          <a:xfrm flipH="1">
            <a:off x="3393697" y="5091750"/>
            <a:ext cx="86708" cy="106343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62A9B36A-927D-4361-81D0-8D6543DF9EF1}"/>
              </a:ext>
            </a:extLst>
          </p:cNvPr>
          <p:cNvCxnSpPr>
            <a:cxnSpLocks/>
          </p:cNvCxnSpPr>
          <p:nvPr/>
        </p:nvCxnSpPr>
        <p:spPr>
          <a:xfrm flipH="1">
            <a:off x="3496415" y="5087697"/>
            <a:ext cx="116532" cy="167571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5D5299AE-0470-4718-9D04-86F2C48CB143}"/>
              </a:ext>
            </a:extLst>
          </p:cNvPr>
          <p:cNvCxnSpPr>
            <a:cxnSpLocks/>
          </p:cNvCxnSpPr>
          <p:nvPr/>
        </p:nvCxnSpPr>
        <p:spPr>
          <a:xfrm flipH="1">
            <a:off x="3595206" y="5090381"/>
            <a:ext cx="98710" cy="156629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9B909FD0-E607-479D-839C-8BE4A90E8231}"/>
              </a:ext>
            </a:extLst>
          </p:cNvPr>
          <p:cNvCxnSpPr>
            <a:cxnSpLocks/>
          </p:cNvCxnSpPr>
          <p:nvPr/>
        </p:nvCxnSpPr>
        <p:spPr>
          <a:xfrm flipH="1">
            <a:off x="3696932" y="5100640"/>
            <a:ext cx="105828" cy="163238"/>
          </a:xfrm>
          <a:prstGeom prst="straightConnector1">
            <a:avLst/>
          </a:prstGeom>
          <a:noFill/>
          <a:ln w="28575" cap="rnd" cmpd="sng" algn="ctr">
            <a:solidFill>
              <a:schemeClr val="tx2"/>
            </a:solidFill>
            <a:prstDash val="solid"/>
            <a:tailEnd type="triangle"/>
          </a:ln>
          <a:effectLst/>
        </p:spPr>
      </p:cxnSp>
      <p:sp>
        <p:nvSpPr>
          <p:cNvPr id="5" name="Flèche courbée vers le bas 4"/>
          <p:cNvSpPr/>
          <p:nvPr/>
        </p:nvSpPr>
        <p:spPr>
          <a:xfrm rot="16200000">
            <a:off x="2404847" y="4428284"/>
            <a:ext cx="916449" cy="661386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7966" y="1005877"/>
            <a:ext cx="2152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Brandon Text Regular" panose="020B0503020203060203" pitchFamily="34" charset="0"/>
              </a:rPr>
              <a:t>Transfert de la FSE</a:t>
            </a:r>
            <a:endParaRPr lang="en-GB" b="1" dirty="0">
              <a:latin typeface="Brandon Text Regular" panose="020B0503020203060203" pitchFamily="34" charset="0"/>
            </a:endParaRPr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79EBF217-6DFD-4EEC-B8FB-7D690BEC02CC}"/>
              </a:ext>
            </a:extLst>
          </p:cNvPr>
          <p:cNvGrpSpPr/>
          <p:nvPr/>
        </p:nvGrpSpPr>
        <p:grpSpPr>
          <a:xfrm>
            <a:off x="3441122" y="2284771"/>
            <a:ext cx="2348813" cy="2244249"/>
            <a:chOff x="4333796" y="974199"/>
            <a:chExt cx="2862052" cy="2457059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AEFF9B1-035C-473C-84DD-DF5FD2DC026D}"/>
                </a:ext>
              </a:extLst>
            </p:cNvPr>
            <p:cNvSpPr/>
            <p:nvPr/>
          </p:nvSpPr>
          <p:spPr>
            <a:xfrm>
              <a:off x="5195608" y="1837799"/>
              <a:ext cx="1219200" cy="1587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0DDF92FD-DB62-44A4-B4F3-9BEDBEFE476B}"/>
                </a:ext>
              </a:extLst>
            </p:cNvPr>
            <p:cNvSpPr/>
            <p:nvPr/>
          </p:nvSpPr>
          <p:spPr>
            <a:xfrm>
              <a:off x="4333796" y="974199"/>
              <a:ext cx="2862052" cy="863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5232471-3A77-4C76-833D-4F680296438A}"/>
                </a:ext>
              </a:extLst>
            </p:cNvPr>
            <p:cNvSpPr/>
            <p:nvPr/>
          </p:nvSpPr>
          <p:spPr>
            <a:xfrm>
              <a:off x="4809460" y="3154258"/>
              <a:ext cx="1910723" cy="277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</p:grp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79467502-46EE-45B8-858E-1A7C8F5490D9}"/>
              </a:ext>
            </a:extLst>
          </p:cNvPr>
          <p:cNvCxnSpPr>
            <a:cxnSpLocks/>
          </p:cNvCxnSpPr>
          <p:nvPr/>
        </p:nvCxnSpPr>
        <p:spPr>
          <a:xfrm flipH="1">
            <a:off x="3675934" y="4526234"/>
            <a:ext cx="166370" cy="28655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54E35A90-3A59-4241-98B7-D00CC708DB68}"/>
              </a:ext>
            </a:extLst>
          </p:cNvPr>
          <p:cNvCxnSpPr>
            <a:cxnSpLocks/>
          </p:cNvCxnSpPr>
          <p:nvPr/>
        </p:nvCxnSpPr>
        <p:spPr>
          <a:xfrm flipH="1">
            <a:off x="3933609" y="4529020"/>
            <a:ext cx="626" cy="16420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43EB1DAA-208E-49DE-AF29-7B5E03512254}"/>
              </a:ext>
            </a:extLst>
          </p:cNvPr>
          <p:cNvCxnSpPr>
            <a:cxnSpLocks/>
          </p:cNvCxnSpPr>
          <p:nvPr/>
        </p:nvCxnSpPr>
        <p:spPr>
          <a:xfrm flipH="1">
            <a:off x="4035961" y="4529020"/>
            <a:ext cx="1650" cy="15118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03D6171D-D85A-45C6-B17A-902A9C9AE039}"/>
              </a:ext>
            </a:extLst>
          </p:cNvPr>
          <p:cNvCxnSpPr>
            <a:cxnSpLocks/>
          </p:cNvCxnSpPr>
          <p:nvPr/>
        </p:nvCxnSpPr>
        <p:spPr>
          <a:xfrm flipH="1">
            <a:off x="4130384" y="4533403"/>
            <a:ext cx="626" cy="16420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3CCD4228-4604-4BC4-9389-0D75EF3B6C58}"/>
              </a:ext>
            </a:extLst>
          </p:cNvPr>
          <p:cNvCxnSpPr>
            <a:cxnSpLocks/>
          </p:cNvCxnSpPr>
          <p:nvPr/>
        </p:nvCxnSpPr>
        <p:spPr>
          <a:xfrm flipH="1">
            <a:off x="4233091" y="4533709"/>
            <a:ext cx="1650" cy="15118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3408F7BE-1249-4BD1-B768-2B874186A05B}"/>
              </a:ext>
            </a:extLst>
          </p:cNvPr>
          <p:cNvCxnSpPr>
            <a:cxnSpLocks/>
          </p:cNvCxnSpPr>
          <p:nvPr/>
        </p:nvCxnSpPr>
        <p:spPr>
          <a:xfrm>
            <a:off x="4319752" y="4531243"/>
            <a:ext cx="0" cy="15504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0E878C9B-C64F-45BB-BB63-1E82EA91BB38}"/>
              </a:ext>
            </a:extLst>
          </p:cNvPr>
          <p:cNvCxnSpPr>
            <a:cxnSpLocks/>
          </p:cNvCxnSpPr>
          <p:nvPr/>
        </p:nvCxnSpPr>
        <p:spPr>
          <a:xfrm flipH="1">
            <a:off x="4403739" y="4528593"/>
            <a:ext cx="2381" cy="15769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A0C95A97-F8A6-4190-8721-A43E645C1EC4}"/>
              </a:ext>
            </a:extLst>
          </p:cNvPr>
          <p:cNvCxnSpPr>
            <a:cxnSpLocks/>
          </p:cNvCxnSpPr>
          <p:nvPr/>
        </p:nvCxnSpPr>
        <p:spPr>
          <a:xfrm>
            <a:off x="4488387" y="4531283"/>
            <a:ext cx="0" cy="15504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5DCCE9E5-4D08-4ADD-AFA9-B1ABB67EDBA3}"/>
              </a:ext>
            </a:extLst>
          </p:cNvPr>
          <p:cNvCxnSpPr>
            <a:cxnSpLocks/>
          </p:cNvCxnSpPr>
          <p:nvPr/>
        </p:nvCxnSpPr>
        <p:spPr>
          <a:xfrm flipH="1">
            <a:off x="4572373" y="4528632"/>
            <a:ext cx="2381" cy="15769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2696BFDC-E7AD-4558-B863-C42D10E6DC7E}"/>
              </a:ext>
            </a:extLst>
          </p:cNvPr>
          <p:cNvCxnSpPr>
            <a:cxnSpLocks/>
          </p:cNvCxnSpPr>
          <p:nvPr/>
        </p:nvCxnSpPr>
        <p:spPr>
          <a:xfrm>
            <a:off x="4714852" y="4531243"/>
            <a:ext cx="0" cy="15504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3A07BE27-8AC2-4B78-BC90-9C2D32FACB53}"/>
              </a:ext>
            </a:extLst>
          </p:cNvPr>
          <p:cNvCxnSpPr>
            <a:cxnSpLocks/>
          </p:cNvCxnSpPr>
          <p:nvPr/>
        </p:nvCxnSpPr>
        <p:spPr>
          <a:xfrm flipH="1">
            <a:off x="4798838" y="4528593"/>
            <a:ext cx="2381" cy="15769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5E84877B-E3CB-415B-9411-4F70F98ED6A7}"/>
              </a:ext>
            </a:extLst>
          </p:cNvPr>
          <p:cNvCxnSpPr>
            <a:cxnSpLocks/>
          </p:cNvCxnSpPr>
          <p:nvPr/>
        </p:nvCxnSpPr>
        <p:spPr>
          <a:xfrm>
            <a:off x="4883097" y="4532982"/>
            <a:ext cx="0" cy="17808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DEB6E3B0-1E89-450A-B882-C96972F8F9FE}"/>
              </a:ext>
            </a:extLst>
          </p:cNvPr>
          <p:cNvCxnSpPr>
            <a:cxnSpLocks/>
          </p:cNvCxnSpPr>
          <p:nvPr/>
        </p:nvCxnSpPr>
        <p:spPr>
          <a:xfrm flipH="1">
            <a:off x="4969464" y="4530332"/>
            <a:ext cx="2" cy="20612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0D6A226F-77A7-45A8-AEE6-D68903AD98A3}"/>
              </a:ext>
            </a:extLst>
          </p:cNvPr>
          <p:cNvCxnSpPr>
            <a:cxnSpLocks/>
          </p:cNvCxnSpPr>
          <p:nvPr/>
        </p:nvCxnSpPr>
        <p:spPr>
          <a:xfrm>
            <a:off x="5049414" y="4535812"/>
            <a:ext cx="4597" cy="221615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D59FEE54-AC0D-4D56-B3A8-665C11356981}"/>
              </a:ext>
            </a:extLst>
          </p:cNvPr>
          <p:cNvCxnSpPr>
            <a:cxnSpLocks/>
          </p:cNvCxnSpPr>
          <p:nvPr/>
        </p:nvCxnSpPr>
        <p:spPr>
          <a:xfrm>
            <a:off x="5135783" y="4533161"/>
            <a:ext cx="0" cy="26313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9D602BE0-6E4C-41F6-B5C9-F3CC6449451E}"/>
              </a:ext>
            </a:extLst>
          </p:cNvPr>
          <p:cNvCxnSpPr>
            <a:cxnSpLocks/>
          </p:cNvCxnSpPr>
          <p:nvPr/>
        </p:nvCxnSpPr>
        <p:spPr>
          <a:xfrm>
            <a:off x="5210163" y="4528593"/>
            <a:ext cx="0" cy="31274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0FC3BED3-17D1-4B26-BB54-3370ABAB3483}"/>
              </a:ext>
            </a:extLst>
          </p:cNvPr>
          <p:cNvCxnSpPr>
            <a:cxnSpLocks/>
          </p:cNvCxnSpPr>
          <p:nvPr/>
        </p:nvCxnSpPr>
        <p:spPr>
          <a:xfrm flipH="1">
            <a:off x="5296454" y="4525942"/>
            <a:ext cx="77" cy="38699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6A1D85BC-30B0-4F50-B8C4-DEAA80E1B8EC}"/>
              </a:ext>
            </a:extLst>
          </p:cNvPr>
          <p:cNvCxnSpPr>
            <a:cxnSpLocks/>
          </p:cNvCxnSpPr>
          <p:nvPr/>
        </p:nvCxnSpPr>
        <p:spPr>
          <a:xfrm>
            <a:off x="5355863" y="4535812"/>
            <a:ext cx="8940" cy="4094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6F77E5A8-D7C5-4CFD-BDCE-2E99FCA99B42}"/>
              </a:ext>
            </a:extLst>
          </p:cNvPr>
          <p:cNvCxnSpPr>
            <a:cxnSpLocks/>
          </p:cNvCxnSpPr>
          <p:nvPr/>
        </p:nvCxnSpPr>
        <p:spPr>
          <a:xfrm>
            <a:off x="5401149" y="4528338"/>
            <a:ext cx="266143" cy="38460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6F77E5A8-D7C5-4CFD-BDCE-2E99FCA99B42}"/>
              </a:ext>
            </a:extLst>
          </p:cNvPr>
          <p:cNvCxnSpPr>
            <a:cxnSpLocks/>
          </p:cNvCxnSpPr>
          <p:nvPr/>
        </p:nvCxnSpPr>
        <p:spPr>
          <a:xfrm>
            <a:off x="5399569" y="4457380"/>
            <a:ext cx="316891" cy="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6F77E5A8-D7C5-4CFD-BDCE-2E99FCA99B42}"/>
              </a:ext>
            </a:extLst>
          </p:cNvPr>
          <p:cNvCxnSpPr>
            <a:cxnSpLocks/>
          </p:cNvCxnSpPr>
          <p:nvPr/>
        </p:nvCxnSpPr>
        <p:spPr>
          <a:xfrm flipV="1">
            <a:off x="5399569" y="4317824"/>
            <a:ext cx="209385" cy="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6F77E5A8-D7C5-4CFD-BDCE-2E99FCA99B42}"/>
              </a:ext>
            </a:extLst>
          </p:cNvPr>
          <p:cNvCxnSpPr>
            <a:cxnSpLocks/>
          </p:cNvCxnSpPr>
          <p:nvPr/>
        </p:nvCxnSpPr>
        <p:spPr>
          <a:xfrm flipH="1">
            <a:off x="3514596" y="4478926"/>
            <a:ext cx="316891" cy="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6F77E5A8-D7C5-4CFD-BDCE-2E99FCA99B42}"/>
              </a:ext>
            </a:extLst>
          </p:cNvPr>
          <p:cNvCxnSpPr>
            <a:cxnSpLocks/>
          </p:cNvCxnSpPr>
          <p:nvPr/>
        </p:nvCxnSpPr>
        <p:spPr>
          <a:xfrm flipH="1" flipV="1">
            <a:off x="3618228" y="4339370"/>
            <a:ext cx="209385" cy="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708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182170" y="1052736"/>
            <a:ext cx="8765252" cy="4319587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  <a:latin typeface="Brandon Text Regular" panose="020B0503020203060203" pitchFamily="34" charset="0"/>
                <a:ea typeface="+mn-ea"/>
                <a:cs typeface="+mn-cs"/>
              </a:rPr>
              <a:t>Décomposition du problème:</a:t>
            </a:r>
            <a:endParaRPr lang="en-GB" sz="2000" dirty="0">
              <a:solidFill>
                <a:schemeClr val="tx1"/>
              </a:solidFill>
              <a:latin typeface="Brandon Text Regular" panose="020B0503020203060203" pitchFamily="34" charset="0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analytique de la FSE</a:t>
            </a:r>
            <a:endParaRPr lang="en-GB" dirty="0"/>
          </a:p>
        </p:txBody>
      </p:sp>
      <p:grpSp>
        <p:nvGrpSpPr>
          <p:cNvPr id="14" name="Groupe 13"/>
          <p:cNvGrpSpPr/>
          <p:nvPr/>
        </p:nvGrpSpPr>
        <p:grpSpPr>
          <a:xfrm>
            <a:off x="809882" y="5173990"/>
            <a:ext cx="3592817" cy="631274"/>
            <a:chOff x="6093852" y="11542010"/>
            <a:chExt cx="10232591" cy="1241204"/>
          </a:xfrm>
        </p:grpSpPr>
        <p:grpSp>
          <p:nvGrpSpPr>
            <p:cNvPr id="52" name="Groupe 51"/>
            <p:cNvGrpSpPr/>
            <p:nvPr/>
          </p:nvGrpSpPr>
          <p:grpSpPr>
            <a:xfrm>
              <a:off x="8309681" y="12079914"/>
              <a:ext cx="1427815" cy="693350"/>
              <a:chOff x="8594510" y="12626600"/>
              <a:chExt cx="1433514" cy="1043796"/>
            </a:xfrm>
          </p:grpSpPr>
          <p:cxnSp>
            <p:nvCxnSpPr>
              <p:cNvPr id="81" name="Connecteur droit avec flèche 80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94510" y="12626600"/>
                <a:ext cx="54894" cy="6030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avec flèche 81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73138" y="12632042"/>
                <a:ext cx="4051" cy="70934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avec flèche 82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9303" y="12632042"/>
                <a:ext cx="72607" cy="103835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avec flèche 83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087" y="12640604"/>
                <a:ext cx="75477" cy="68580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avec flèche 84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0065" y="12641201"/>
                <a:ext cx="110410" cy="4289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avec flèche 85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17390" y="12636386"/>
                <a:ext cx="0" cy="2503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avec flèche 86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28024" y="12631208"/>
                <a:ext cx="0" cy="223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e 52"/>
            <p:cNvGrpSpPr/>
            <p:nvPr/>
          </p:nvGrpSpPr>
          <p:grpSpPr>
            <a:xfrm flipH="1">
              <a:off x="9992640" y="12084522"/>
              <a:ext cx="1450925" cy="698692"/>
              <a:chOff x="11220810" y="12653636"/>
              <a:chExt cx="1456716" cy="1051838"/>
            </a:xfrm>
          </p:grpSpPr>
          <p:cxnSp>
            <p:nvCxnSpPr>
              <p:cNvPr id="74" name="Connecteur droit avec flèche 73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20810" y="12653636"/>
                <a:ext cx="78096" cy="6928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avec flèche 74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512993" y="12659078"/>
                <a:ext cx="13698" cy="7024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avec flèche 75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78805" y="12659078"/>
                <a:ext cx="0" cy="10463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avec flèche 76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06589" y="12667639"/>
                <a:ext cx="0" cy="6938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avec flèche 77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59246" y="12668237"/>
                <a:ext cx="321" cy="4370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avec flèche 78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66892" y="12663422"/>
                <a:ext cx="0" cy="2503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avec flèche 79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77526" y="12658244"/>
                <a:ext cx="0" cy="223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e 53"/>
            <p:cNvGrpSpPr/>
            <p:nvPr/>
          </p:nvGrpSpPr>
          <p:grpSpPr>
            <a:xfrm>
              <a:off x="11634578" y="12089710"/>
              <a:ext cx="1373139" cy="403710"/>
              <a:chOff x="8649404" y="12626600"/>
              <a:chExt cx="1378620" cy="607760"/>
            </a:xfrm>
          </p:grpSpPr>
          <p:cxnSp>
            <p:nvCxnSpPr>
              <p:cNvPr id="67" name="Connecteur droit avec flèche 66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9404" y="12626600"/>
                <a:ext cx="97412" cy="5882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avec flèche 67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89" y="12632042"/>
                <a:ext cx="121680" cy="6023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avec flèche 68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9303" y="12632042"/>
                <a:ext cx="86452" cy="5828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avec flèche 69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087" y="12640604"/>
                <a:ext cx="112683" cy="5742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avec flèche 70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0065" y="12641201"/>
                <a:ext cx="70338" cy="4142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avec flèche 71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17390" y="12636386"/>
                <a:ext cx="0" cy="2503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3" name="Connecteur droit avec flèche 72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28024" y="12631208"/>
                <a:ext cx="0" cy="223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e 54"/>
            <p:cNvGrpSpPr/>
            <p:nvPr/>
          </p:nvGrpSpPr>
          <p:grpSpPr>
            <a:xfrm flipH="1">
              <a:off x="6741924" y="12074580"/>
              <a:ext cx="1373140" cy="328381"/>
              <a:chOff x="11298905" y="12653636"/>
              <a:chExt cx="1378621" cy="494357"/>
            </a:xfrm>
          </p:grpSpPr>
          <p:cxnSp>
            <p:nvCxnSpPr>
              <p:cNvPr id="60" name="Connecteur droit avec flèche 59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98905" y="12653636"/>
                <a:ext cx="57264" cy="4943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avec flèche 60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6691" y="12659078"/>
                <a:ext cx="88229" cy="4461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avec flèche 61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78805" y="12659078"/>
                <a:ext cx="59499" cy="2696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avec flèche 62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589" y="12667640"/>
                <a:ext cx="68631" cy="2461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avec flèche 63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59246" y="12668237"/>
                <a:ext cx="321" cy="4370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avec flèche 64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66892" y="12663422"/>
                <a:ext cx="0" cy="2503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avec flèche 65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77526" y="12658244"/>
                <a:ext cx="0" cy="223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56" name="Connecteur droit 55"/>
            <p:cNvCxnSpPr/>
            <p:nvPr/>
          </p:nvCxnSpPr>
          <p:spPr>
            <a:xfrm>
              <a:off x="6531291" y="12074572"/>
              <a:ext cx="6593028" cy="6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13007716" y="12078160"/>
              <a:ext cx="668102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6093852" y="12074572"/>
              <a:ext cx="668102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13581141" y="11542010"/>
                  <a:ext cx="2745302" cy="10287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fr-FR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ag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81141" y="11542010"/>
                  <a:ext cx="2745302" cy="102874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e 14"/>
          <p:cNvGrpSpPr/>
          <p:nvPr/>
        </p:nvGrpSpPr>
        <p:grpSpPr>
          <a:xfrm>
            <a:off x="772469" y="4864218"/>
            <a:ext cx="3520964" cy="503413"/>
            <a:chOff x="5987297" y="10914320"/>
            <a:chExt cx="10027949" cy="1013507"/>
          </a:xfrm>
        </p:grpSpPr>
        <p:grpSp>
          <p:nvGrpSpPr>
            <p:cNvPr id="16" name="Groupe 15"/>
            <p:cNvGrpSpPr/>
            <p:nvPr/>
          </p:nvGrpSpPr>
          <p:grpSpPr>
            <a:xfrm>
              <a:off x="8358222" y="11300979"/>
              <a:ext cx="1341987" cy="336432"/>
              <a:chOff x="8649404" y="12626600"/>
              <a:chExt cx="1378620" cy="595692"/>
            </a:xfrm>
          </p:grpSpPr>
          <p:cxnSp>
            <p:nvCxnSpPr>
              <p:cNvPr id="45" name="Connecteur droit avec flèche 44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9404" y="12626600"/>
                <a:ext cx="6300" cy="362084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avec flèche 45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89" y="12632043"/>
                <a:ext cx="11588" cy="446193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avec flèche 46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9303" y="12632043"/>
                <a:ext cx="17440" cy="590249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avec flèche 47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087" y="12640604"/>
                <a:ext cx="22728" cy="437633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avec flèche 48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09744" y="12641201"/>
                <a:ext cx="321" cy="437035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avec flèche 49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17390" y="12636386"/>
                <a:ext cx="0" cy="250369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avec flèche 50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28024" y="12631208"/>
                <a:ext cx="0" cy="223512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e 16"/>
            <p:cNvGrpSpPr/>
            <p:nvPr/>
          </p:nvGrpSpPr>
          <p:grpSpPr>
            <a:xfrm flipH="1">
              <a:off x="9986509" y="11305583"/>
              <a:ext cx="1457060" cy="622244"/>
              <a:chOff x="11180692" y="12653636"/>
              <a:chExt cx="1496834" cy="1101756"/>
            </a:xfrm>
          </p:grpSpPr>
          <p:cxnSp>
            <p:nvCxnSpPr>
              <p:cNvPr id="38" name="Connecteur droit avec flèche 37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180692" y="12653636"/>
                <a:ext cx="118214" cy="707852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8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455440" y="12659079"/>
                <a:ext cx="71251" cy="1055573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avec flèche 39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78805" y="12659079"/>
                <a:ext cx="13853" cy="1096313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avec flèche 40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84711" y="12667640"/>
                <a:ext cx="21877" cy="1020221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avec flèche 41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215601" y="12668237"/>
                <a:ext cx="43646" cy="954083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avec flèche 42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55700" y="12663422"/>
                <a:ext cx="11192" cy="698066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avec flèche 43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77526" y="12658244"/>
                <a:ext cx="0" cy="223512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e 17"/>
            <p:cNvGrpSpPr/>
            <p:nvPr/>
          </p:nvGrpSpPr>
          <p:grpSpPr>
            <a:xfrm>
              <a:off x="11628444" y="11310767"/>
              <a:ext cx="1379272" cy="578924"/>
              <a:chOff x="8649404" y="12626600"/>
              <a:chExt cx="1416923" cy="1025052"/>
            </a:xfrm>
          </p:grpSpPr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9404" y="12626600"/>
                <a:ext cx="105975" cy="60639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89" y="12632043"/>
                <a:ext cx="254514" cy="766737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9303" y="12632043"/>
                <a:ext cx="227784" cy="1019609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avec flèche 33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087" y="12640604"/>
                <a:ext cx="138028" cy="383885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avec flèche 34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0065" y="12641200"/>
                <a:ext cx="69297" cy="240407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avec flèche 35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17390" y="12636386"/>
                <a:ext cx="33413" cy="191545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avec flèche 36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28024" y="12631207"/>
                <a:ext cx="38303" cy="276384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e 18"/>
            <p:cNvGrpSpPr/>
            <p:nvPr/>
          </p:nvGrpSpPr>
          <p:grpSpPr>
            <a:xfrm flipH="1">
              <a:off x="6735791" y="11295636"/>
              <a:ext cx="1341987" cy="594053"/>
              <a:chOff x="11298906" y="12653636"/>
              <a:chExt cx="1378620" cy="1051840"/>
            </a:xfrm>
          </p:grpSpPr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98906" y="12653636"/>
                <a:ext cx="0" cy="61556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avec flèche 24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6691" y="12659079"/>
                <a:ext cx="88219" cy="847927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25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78805" y="12659079"/>
                <a:ext cx="205908" cy="1046397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avec flèche 26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589" y="12667640"/>
                <a:ext cx="113070" cy="59115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59246" y="12668237"/>
                <a:ext cx="62402" cy="197909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avec flèche 28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66892" y="12663422"/>
                <a:ext cx="0" cy="250369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avec flèche 29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77526" y="12658244"/>
                <a:ext cx="0" cy="223512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20" name="Connecteur droit 19"/>
            <p:cNvCxnSpPr/>
            <p:nvPr/>
          </p:nvCxnSpPr>
          <p:spPr>
            <a:xfrm>
              <a:off x="6525158" y="11284281"/>
              <a:ext cx="6443454" cy="5527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12899247" y="11299428"/>
              <a:ext cx="668102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5987297" y="11295636"/>
              <a:ext cx="668102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3601849" y="10914320"/>
                  <a:ext cx="2413397" cy="74356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01849" y="10914320"/>
                  <a:ext cx="2413397" cy="743566"/>
                </a:xfrm>
                <a:prstGeom prst="rect">
                  <a:avLst/>
                </a:prstGeom>
                <a:blipFill>
                  <a:blip r:embed="rId4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" name="Groupe 107"/>
          <p:cNvGrpSpPr/>
          <p:nvPr/>
        </p:nvGrpSpPr>
        <p:grpSpPr>
          <a:xfrm>
            <a:off x="948988" y="2804798"/>
            <a:ext cx="2348813" cy="2238806"/>
            <a:chOff x="5502151" y="2126893"/>
            <a:chExt cx="2348813" cy="2238806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7E9BC5A-DA76-44AE-98EB-805180ACC83C}"/>
                </a:ext>
              </a:extLst>
            </p:cNvPr>
            <p:cNvSpPr/>
            <p:nvPr/>
          </p:nvSpPr>
          <p:spPr>
            <a:xfrm>
              <a:off x="5926617" y="4112351"/>
              <a:ext cx="1568082" cy="25300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  <p:grpSp>
          <p:nvGrpSpPr>
            <p:cNvPr id="110" name="Groupe 109">
              <a:extLst>
                <a:ext uri="{FF2B5EF4-FFF2-40B4-BE49-F238E27FC236}">
                  <a16:creationId xmlns:a16="http://schemas.microsoft.com/office/drawing/2014/main" id="{E767889C-1FDF-42D0-AE2B-C781089A9D52}"/>
                </a:ext>
              </a:extLst>
            </p:cNvPr>
            <p:cNvGrpSpPr/>
            <p:nvPr/>
          </p:nvGrpSpPr>
          <p:grpSpPr>
            <a:xfrm>
              <a:off x="5502151" y="2126893"/>
              <a:ext cx="2348813" cy="2238806"/>
              <a:chOff x="7162577" y="1787181"/>
              <a:chExt cx="2862052" cy="2451100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9C17A3D4-257C-48CD-BE0D-1899C841DA83}"/>
                  </a:ext>
                </a:extLst>
              </p:cNvPr>
              <p:cNvSpPr/>
              <p:nvPr/>
            </p:nvSpPr>
            <p:spPr>
              <a:xfrm>
                <a:off x="8025553" y="2650781"/>
                <a:ext cx="1219200" cy="15875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andon Text Regular"/>
                  <a:ea typeface="+mn-ea"/>
                  <a:cs typeface="+mn-cs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B0E3F7E2-270E-480D-9C1E-158A564B72F2}"/>
                  </a:ext>
                </a:extLst>
              </p:cNvPr>
              <p:cNvSpPr/>
              <p:nvPr/>
            </p:nvSpPr>
            <p:spPr>
              <a:xfrm>
                <a:off x="7162577" y="1787181"/>
                <a:ext cx="2862052" cy="8636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randon Text Regular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3" name="ZoneTexte 112"/>
          <p:cNvSpPr txBox="1"/>
          <p:nvPr/>
        </p:nvSpPr>
        <p:spPr>
          <a:xfrm>
            <a:off x="2012914" y="2060897"/>
            <a:ext cx="393056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3200" b="1" dirty="0"/>
              <a:t>1</a:t>
            </a:r>
            <a:endParaRPr lang="en-GB" sz="3200" b="1" dirty="0"/>
          </a:p>
        </p:txBody>
      </p:sp>
      <p:sp>
        <p:nvSpPr>
          <p:cNvPr id="114" name="ZoneTexte 113"/>
          <p:cNvSpPr txBox="1"/>
          <p:nvPr/>
        </p:nvSpPr>
        <p:spPr>
          <a:xfrm>
            <a:off x="6609747" y="2039391"/>
            <a:ext cx="393056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3200" b="1" dirty="0"/>
              <a:t>2</a:t>
            </a:r>
            <a:endParaRPr lang="en-GB" sz="3200" b="1" dirty="0"/>
          </a:p>
        </p:txBody>
      </p:sp>
      <p:grpSp>
        <p:nvGrpSpPr>
          <p:cNvPr id="115" name="Groupe 114"/>
          <p:cNvGrpSpPr/>
          <p:nvPr/>
        </p:nvGrpSpPr>
        <p:grpSpPr>
          <a:xfrm>
            <a:off x="5506537" y="5047979"/>
            <a:ext cx="2662143" cy="360414"/>
            <a:chOff x="6093852" y="12074572"/>
            <a:chExt cx="7581966" cy="708642"/>
          </a:xfrm>
        </p:grpSpPr>
        <p:grpSp>
          <p:nvGrpSpPr>
            <p:cNvPr id="116" name="Groupe 115"/>
            <p:cNvGrpSpPr/>
            <p:nvPr/>
          </p:nvGrpSpPr>
          <p:grpSpPr>
            <a:xfrm>
              <a:off x="8309681" y="12079914"/>
              <a:ext cx="1427815" cy="693350"/>
              <a:chOff x="8594510" y="12626600"/>
              <a:chExt cx="1433514" cy="1043796"/>
            </a:xfrm>
          </p:grpSpPr>
          <p:cxnSp>
            <p:nvCxnSpPr>
              <p:cNvPr id="145" name="Connecteur droit avec flèche 144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94510" y="12626600"/>
                <a:ext cx="54894" cy="6030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avec flèche 145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73138" y="12632042"/>
                <a:ext cx="4051" cy="70934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avec flèche 146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9303" y="12632042"/>
                <a:ext cx="72607" cy="103835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avec flèche 147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087" y="12640604"/>
                <a:ext cx="75477" cy="68580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avec flèche 148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0065" y="12641201"/>
                <a:ext cx="110410" cy="4289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avec flèche 149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17390" y="12636386"/>
                <a:ext cx="0" cy="2503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avec flèche 150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28024" y="12631208"/>
                <a:ext cx="0" cy="223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Groupe 116"/>
            <p:cNvGrpSpPr/>
            <p:nvPr/>
          </p:nvGrpSpPr>
          <p:grpSpPr>
            <a:xfrm flipH="1">
              <a:off x="9992640" y="12084522"/>
              <a:ext cx="1450925" cy="698692"/>
              <a:chOff x="11220810" y="12653636"/>
              <a:chExt cx="1456716" cy="1051838"/>
            </a:xfrm>
          </p:grpSpPr>
          <p:cxnSp>
            <p:nvCxnSpPr>
              <p:cNvPr id="138" name="Connecteur droit avec flèche 137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20810" y="12653636"/>
                <a:ext cx="78096" cy="6928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avec flèche 138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512993" y="12659078"/>
                <a:ext cx="13698" cy="7024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avec flèche 139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78805" y="12659078"/>
                <a:ext cx="0" cy="10463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avec flèche 140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06589" y="12667639"/>
                <a:ext cx="0" cy="6938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avec flèche 141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59246" y="12668237"/>
                <a:ext cx="321" cy="4370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avec flèche 142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66892" y="12663422"/>
                <a:ext cx="0" cy="2503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avec flèche 143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77526" y="12658244"/>
                <a:ext cx="0" cy="223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e 117"/>
            <p:cNvGrpSpPr/>
            <p:nvPr/>
          </p:nvGrpSpPr>
          <p:grpSpPr>
            <a:xfrm>
              <a:off x="11634578" y="12089710"/>
              <a:ext cx="1373139" cy="403710"/>
              <a:chOff x="8649404" y="12626600"/>
              <a:chExt cx="1378620" cy="607760"/>
            </a:xfrm>
          </p:grpSpPr>
          <p:cxnSp>
            <p:nvCxnSpPr>
              <p:cNvPr id="131" name="Connecteur droit avec flèche 130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9404" y="12626600"/>
                <a:ext cx="97412" cy="5882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avec flèche 131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89" y="12632042"/>
                <a:ext cx="121680" cy="6023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avec flèche 132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9303" y="12632042"/>
                <a:ext cx="86452" cy="5828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avec flèche 133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087" y="12640604"/>
                <a:ext cx="112683" cy="5742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avec flèche 134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0065" y="12641201"/>
                <a:ext cx="70338" cy="4142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avec flèche 135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17390" y="12636386"/>
                <a:ext cx="0" cy="2503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avec flèche 136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28024" y="12631208"/>
                <a:ext cx="0" cy="223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e 118"/>
            <p:cNvGrpSpPr/>
            <p:nvPr/>
          </p:nvGrpSpPr>
          <p:grpSpPr>
            <a:xfrm flipH="1">
              <a:off x="6741924" y="12074580"/>
              <a:ext cx="1373140" cy="328381"/>
              <a:chOff x="11298905" y="12653636"/>
              <a:chExt cx="1378621" cy="494357"/>
            </a:xfrm>
          </p:grpSpPr>
          <p:cxnSp>
            <p:nvCxnSpPr>
              <p:cNvPr id="124" name="Connecteur droit avec flèche 123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98905" y="12653636"/>
                <a:ext cx="57264" cy="4943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avec flèche 124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6691" y="12659078"/>
                <a:ext cx="88229" cy="4461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6" name="Connecteur droit avec flèche 125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78805" y="12659078"/>
                <a:ext cx="59499" cy="2696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7" name="Connecteur droit avec flèche 126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589" y="12667640"/>
                <a:ext cx="68631" cy="2461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avec flèche 127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59246" y="12668237"/>
                <a:ext cx="321" cy="4370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avec flèche 128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66892" y="12663422"/>
                <a:ext cx="0" cy="2503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avec flèche 129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77526" y="12658244"/>
                <a:ext cx="0" cy="223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120" name="Connecteur droit 119"/>
            <p:cNvCxnSpPr/>
            <p:nvPr/>
          </p:nvCxnSpPr>
          <p:spPr>
            <a:xfrm>
              <a:off x="6531291" y="12074572"/>
              <a:ext cx="6593028" cy="6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>
              <a:off x="13007716" y="12078160"/>
              <a:ext cx="668102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>
              <a:off x="6093852" y="12074572"/>
              <a:ext cx="668102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e 188"/>
          <p:cNvGrpSpPr/>
          <p:nvPr/>
        </p:nvGrpSpPr>
        <p:grpSpPr>
          <a:xfrm>
            <a:off x="5634334" y="2804459"/>
            <a:ext cx="2348813" cy="2238806"/>
            <a:chOff x="5502151" y="2126893"/>
            <a:chExt cx="2348813" cy="2238806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C7E9BC5A-DA76-44AE-98EB-805180ACC83C}"/>
                </a:ext>
              </a:extLst>
            </p:cNvPr>
            <p:cNvSpPr/>
            <p:nvPr/>
          </p:nvSpPr>
          <p:spPr>
            <a:xfrm>
              <a:off x="5926617" y="4112351"/>
              <a:ext cx="1568082" cy="25300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  <p:grpSp>
          <p:nvGrpSpPr>
            <p:cNvPr id="191" name="Groupe 190">
              <a:extLst>
                <a:ext uri="{FF2B5EF4-FFF2-40B4-BE49-F238E27FC236}">
                  <a16:creationId xmlns:a16="http://schemas.microsoft.com/office/drawing/2014/main" id="{E767889C-1FDF-42D0-AE2B-C781089A9D52}"/>
                </a:ext>
              </a:extLst>
            </p:cNvPr>
            <p:cNvGrpSpPr/>
            <p:nvPr/>
          </p:nvGrpSpPr>
          <p:grpSpPr>
            <a:xfrm>
              <a:off x="5502151" y="2126893"/>
              <a:ext cx="2348813" cy="2238806"/>
              <a:chOff x="7162577" y="1787181"/>
              <a:chExt cx="2862052" cy="2451100"/>
            </a:xfrm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9C17A3D4-257C-48CD-BE0D-1899C841DA83}"/>
                  </a:ext>
                </a:extLst>
              </p:cNvPr>
              <p:cNvSpPr/>
              <p:nvPr/>
            </p:nvSpPr>
            <p:spPr>
              <a:xfrm>
                <a:off x="8025553" y="2650781"/>
                <a:ext cx="1219200" cy="15875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andon Text Regular"/>
                  <a:ea typeface="+mn-ea"/>
                  <a:cs typeface="+mn-cs"/>
                </a:endParaRPr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B0E3F7E2-270E-480D-9C1E-158A564B72F2}"/>
                  </a:ext>
                </a:extLst>
              </p:cNvPr>
              <p:cNvSpPr/>
              <p:nvPr/>
            </p:nvSpPr>
            <p:spPr>
              <a:xfrm>
                <a:off x="7162577" y="1787181"/>
                <a:ext cx="2862052" cy="8636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randon Text Regular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95" name="Connecteur droit avec flèche 194">
            <a:extLst>
              <a:ext uri="{FF2B5EF4-FFF2-40B4-BE49-F238E27FC236}">
                <a16:creationId xmlns:a16="http://schemas.microsoft.com/office/drawing/2014/main" id="{79467502-46EE-45B8-858E-1A7C8F5490D9}"/>
              </a:ext>
            </a:extLst>
          </p:cNvPr>
          <p:cNvCxnSpPr>
            <a:cxnSpLocks/>
          </p:cNvCxnSpPr>
          <p:nvPr/>
        </p:nvCxnSpPr>
        <p:spPr>
          <a:xfrm flipV="1">
            <a:off x="7626399" y="5003139"/>
            <a:ext cx="206485" cy="215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6" name="Connecteur droit avec flèche 195">
            <a:extLst>
              <a:ext uri="{FF2B5EF4-FFF2-40B4-BE49-F238E27FC236}">
                <a16:creationId xmlns:a16="http://schemas.microsoft.com/office/drawing/2014/main" id="{54E35A90-3A59-4241-98B7-D00CC708DB68}"/>
              </a:ext>
            </a:extLst>
          </p:cNvPr>
          <p:cNvCxnSpPr>
            <a:cxnSpLocks/>
            <a:stCxn id="190" idx="3"/>
          </p:cNvCxnSpPr>
          <p:nvPr/>
        </p:nvCxnSpPr>
        <p:spPr>
          <a:xfrm flipV="1">
            <a:off x="7626882" y="4915648"/>
            <a:ext cx="233555" cy="77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7" name="Connecteur droit avec flèche 196">
            <a:extLst>
              <a:ext uri="{FF2B5EF4-FFF2-40B4-BE49-F238E27FC236}">
                <a16:creationId xmlns:a16="http://schemas.microsoft.com/office/drawing/2014/main" id="{43EB1DAA-208E-49DE-AF29-7B5E03512254}"/>
              </a:ext>
            </a:extLst>
          </p:cNvPr>
          <p:cNvCxnSpPr>
            <a:cxnSpLocks/>
          </p:cNvCxnSpPr>
          <p:nvPr/>
        </p:nvCxnSpPr>
        <p:spPr>
          <a:xfrm rot="17031356">
            <a:off x="7724797" y="4708811"/>
            <a:ext cx="77853" cy="28602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8" name="Connecteur droit avec flèche 197">
            <a:extLst>
              <a:ext uri="{FF2B5EF4-FFF2-40B4-BE49-F238E27FC236}">
                <a16:creationId xmlns:a16="http://schemas.microsoft.com/office/drawing/2014/main" id="{03D6171D-D85A-45C6-B17A-902A9C9AE039}"/>
              </a:ext>
            </a:extLst>
          </p:cNvPr>
          <p:cNvCxnSpPr>
            <a:cxnSpLocks/>
          </p:cNvCxnSpPr>
          <p:nvPr/>
        </p:nvCxnSpPr>
        <p:spPr>
          <a:xfrm flipV="1">
            <a:off x="7626399" y="4768284"/>
            <a:ext cx="193317" cy="2415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9" name="Connecteur droit avec flèche 198">
            <a:extLst>
              <a:ext uri="{FF2B5EF4-FFF2-40B4-BE49-F238E27FC236}">
                <a16:creationId xmlns:a16="http://schemas.microsoft.com/office/drawing/2014/main" id="{3CCD4228-4604-4BC4-9389-0D75EF3B6C58}"/>
              </a:ext>
            </a:extLst>
          </p:cNvPr>
          <p:cNvCxnSpPr>
            <a:cxnSpLocks/>
          </p:cNvCxnSpPr>
          <p:nvPr/>
        </p:nvCxnSpPr>
        <p:spPr>
          <a:xfrm flipV="1">
            <a:off x="7568571" y="4569510"/>
            <a:ext cx="28914" cy="21915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0" name="Connecteur droit avec flèche 199">
            <a:extLst>
              <a:ext uri="{FF2B5EF4-FFF2-40B4-BE49-F238E27FC236}">
                <a16:creationId xmlns:a16="http://schemas.microsoft.com/office/drawing/2014/main" id="{3408F7BE-1249-4BD1-B768-2B874186A05B}"/>
              </a:ext>
            </a:extLst>
          </p:cNvPr>
          <p:cNvCxnSpPr>
            <a:cxnSpLocks/>
          </p:cNvCxnSpPr>
          <p:nvPr/>
        </p:nvCxnSpPr>
        <p:spPr>
          <a:xfrm flipV="1">
            <a:off x="7436817" y="4640639"/>
            <a:ext cx="49220" cy="14259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1" name="Connecteur droit avec flèche 200">
            <a:extLst>
              <a:ext uri="{FF2B5EF4-FFF2-40B4-BE49-F238E27FC236}">
                <a16:creationId xmlns:a16="http://schemas.microsoft.com/office/drawing/2014/main" id="{0E878C9B-C64F-45BB-BB63-1E82EA91BB38}"/>
              </a:ext>
            </a:extLst>
          </p:cNvPr>
          <p:cNvCxnSpPr>
            <a:cxnSpLocks/>
          </p:cNvCxnSpPr>
          <p:nvPr/>
        </p:nvCxnSpPr>
        <p:spPr>
          <a:xfrm>
            <a:off x="7343122" y="4536204"/>
            <a:ext cx="118305" cy="147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6" name="Flèche courbée vers le bas 215"/>
          <p:cNvSpPr/>
          <p:nvPr/>
        </p:nvSpPr>
        <p:spPr>
          <a:xfrm rot="15610466" flipV="1">
            <a:off x="8142643" y="4622373"/>
            <a:ext cx="427671" cy="380623"/>
          </a:xfrm>
          <a:prstGeom prst="curvedDownArrow">
            <a:avLst>
              <a:gd name="adj1" fmla="val 15395"/>
              <a:gd name="adj2" fmla="val 56158"/>
              <a:gd name="adj3" fmla="val 3175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/>
              </a:solidFill>
            </a:endParaRPr>
          </a:p>
        </p:txBody>
      </p:sp>
      <p:sp>
        <p:nvSpPr>
          <p:cNvPr id="217" name="Flèche courbée vers le bas 216"/>
          <p:cNvSpPr/>
          <p:nvPr/>
        </p:nvSpPr>
        <p:spPr>
          <a:xfrm rot="16200000">
            <a:off x="220724" y="5062236"/>
            <a:ext cx="527392" cy="330466"/>
          </a:xfrm>
          <a:prstGeom prst="curvedDownArrow">
            <a:avLst>
              <a:gd name="adj1" fmla="val 15395"/>
              <a:gd name="adj2" fmla="val 56158"/>
              <a:gd name="adj3" fmla="val 3175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33AB-CB4D-45D2-8526-00F2FE99EC35}"/>
              </a:ext>
            </a:extLst>
          </p:cNvPr>
          <p:cNvSpPr/>
          <p:nvPr/>
        </p:nvSpPr>
        <p:spPr>
          <a:xfrm>
            <a:off x="182170" y="1733550"/>
            <a:ext cx="4200033" cy="474785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7BED24-43D0-4004-B11F-733F5BE7C458}"/>
              </a:ext>
            </a:extLst>
          </p:cNvPr>
          <p:cNvSpPr txBox="1"/>
          <p:nvPr/>
        </p:nvSpPr>
        <p:spPr>
          <a:xfrm>
            <a:off x="1008097" y="614754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Seul le problème abordé.</a:t>
            </a:r>
          </a:p>
        </p:txBody>
      </p:sp>
    </p:spTree>
    <p:extLst>
      <p:ext uri="{BB962C8B-B14F-4D97-AF65-F5344CB8AC3E}">
        <p14:creationId xmlns:p14="http://schemas.microsoft.com/office/powerpoint/2010/main" val="4261026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182170" y="1052736"/>
            <a:ext cx="8765252" cy="4319587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  <a:latin typeface="Brandon Text Regular" panose="020B0503020203060203" pitchFamily="34" charset="0"/>
                <a:ea typeface="+mn-ea"/>
                <a:cs typeface="+mn-cs"/>
              </a:rPr>
              <a:t>Décomposition du problème:</a:t>
            </a:r>
            <a:endParaRPr lang="en-GB" sz="2000" dirty="0">
              <a:solidFill>
                <a:schemeClr val="tx1"/>
              </a:solidFill>
              <a:latin typeface="Brandon Text Regular" panose="020B0503020203060203" pitchFamily="34" charset="0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analytique de la FSE</a:t>
            </a:r>
            <a:endParaRPr lang="en-GB" dirty="0"/>
          </a:p>
        </p:txBody>
      </p:sp>
      <p:grpSp>
        <p:nvGrpSpPr>
          <p:cNvPr id="14" name="Groupe 13"/>
          <p:cNvGrpSpPr/>
          <p:nvPr/>
        </p:nvGrpSpPr>
        <p:grpSpPr>
          <a:xfrm>
            <a:off x="809882" y="5173990"/>
            <a:ext cx="3592817" cy="631274"/>
            <a:chOff x="6093852" y="11542010"/>
            <a:chExt cx="10232591" cy="1241204"/>
          </a:xfrm>
        </p:grpSpPr>
        <p:grpSp>
          <p:nvGrpSpPr>
            <p:cNvPr id="52" name="Groupe 51"/>
            <p:cNvGrpSpPr/>
            <p:nvPr/>
          </p:nvGrpSpPr>
          <p:grpSpPr>
            <a:xfrm>
              <a:off x="8309681" y="12079914"/>
              <a:ext cx="1427815" cy="693350"/>
              <a:chOff x="8594510" y="12626600"/>
              <a:chExt cx="1433514" cy="1043796"/>
            </a:xfrm>
          </p:grpSpPr>
          <p:cxnSp>
            <p:nvCxnSpPr>
              <p:cNvPr id="81" name="Connecteur droit avec flèche 80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94510" y="12626600"/>
                <a:ext cx="54894" cy="6030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avec flèche 81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73138" y="12632042"/>
                <a:ext cx="4051" cy="70934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avec flèche 82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9303" y="12632042"/>
                <a:ext cx="72607" cy="103835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avec flèche 83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087" y="12640604"/>
                <a:ext cx="75477" cy="68580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avec flèche 84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0065" y="12641201"/>
                <a:ext cx="110410" cy="4289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avec flèche 85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17390" y="12636386"/>
                <a:ext cx="0" cy="2503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avec flèche 86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28024" y="12631208"/>
                <a:ext cx="0" cy="223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e 52"/>
            <p:cNvGrpSpPr/>
            <p:nvPr/>
          </p:nvGrpSpPr>
          <p:grpSpPr>
            <a:xfrm flipH="1">
              <a:off x="9992640" y="12084522"/>
              <a:ext cx="1450925" cy="698692"/>
              <a:chOff x="11220810" y="12653636"/>
              <a:chExt cx="1456716" cy="1051838"/>
            </a:xfrm>
          </p:grpSpPr>
          <p:cxnSp>
            <p:nvCxnSpPr>
              <p:cNvPr id="74" name="Connecteur droit avec flèche 73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20810" y="12653636"/>
                <a:ext cx="78096" cy="6928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avec flèche 74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512993" y="12659078"/>
                <a:ext cx="13698" cy="7024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avec flèche 75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78805" y="12659078"/>
                <a:ext cx="0" cy="10463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avec flèche 76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06589" y="12667639"/>
                <a:ext cx="0" cy="6938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avec flèche 77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59246" y="12668237"/>
                <a:ext cx="321" cy="4370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avec flèche 78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66892" y="12663422"/>
                <a:ext cx="0" cy="2503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avec flèche 79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77526" y="12658244"/>
                <a:ext cx="0" cy="223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e 53"/>
            <p:cNvGrpSpPr/>
            <p:nvPr/>
          </p:nvGrpSpPr>
          <p:grpSpPr>
            <a:xfrm>
              <a:off x="11634578" y="12089710"/>
              <a:ext cx="1373139" cy="403710"/>
              <a:chOff x="8649404" y="12626600"/>
              <a:chExt cx="1378620" cy="607760"/>
            </a:xfrm>
          </p:grpSpPr>
          <p:cxnSp>
            <p:nvCxnSpPr>
              <p:cNvPr id="67" name="Connecteur droit avec flèche 66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9404" y="12626600"/>
                <a:ext cx="97412" cy="5882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avec flèche 67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89" y="12632042"/>
                <a:ext cx="121680" cy="6023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avec flèche 68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9303" y="12632042"/>
                <a:ext cx="86452" cy="5828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avec flèche 69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087" y="12640604"/>
                <a:ext cx="112683" cy="5742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avec flèche 70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0065" y="12641201"/>
                <a:ext cx="70338" cy="4142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avec flèche 71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17390" y="12636386"/>
                <a:ext cx="0" cy="2503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3" name="Connecteur droit avec flèche 72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28024" y="12631208"/>
                <a:ext cx="0" cy="223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e 54"/>
            <p:cNvGrpSpPr/>
            <p:nvPr/>
          </p:nvGrpSpPr>
          <p:grpSpPr>
            <a:xfrm flipH="1">
              <a:off x="6741924" y="12074580"/>
              <a:ext cx="1373140" cy="328381"/>
              <a:chOff x="11298905" y="12653636"/>
              <a:chExt cx="1378621" cy="494357"/>
            </a:xfrm>
          </p:grpSpPr>
          <p:cxnSp>
            <p:nvCxnSpPr>
              <p:cNvPr id="60" name="Connecteur droit avec flèche 59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98905" y="12653636"/>
                <a:ext cx="57264" cy="4943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avec flèche 60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6691" y="12659078"/>
                <a:ext cx="88229" cy="4461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avec flèche 61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78805" y="12659078"/>
                <a:ext cx="59499" cy="2696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avec flèche 62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589" y="12667640"/>
                <a:ext cx="68631" cy="2461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avec flèche 63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59246" y="12668237"/>
                <a:ext cx="321" cy="4370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avec flèche 64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66892" y="12663422"/>
                <a:ext cx="0" cy="2503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avec flèche 65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77526" y="12658244"/>
                <a:ext cx="0" cy="223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56" name="Connecteur droit 55"/>
            <p:cNvCxnSpPr/>
            <p:nvPr/>
          </p:nvCxnSpPr>
          <p:spPr>
            <a:xfrm>
              <a:off x="6531291" y="12074572"/>
              <a:ext cx="6593028" cy="6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13007716" y="12078160"/>
              <a:ext cx="668102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6093852" y="12074572"/>
              <a:ext cx="668102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13581141" y="11542010"/>
                  <a:ext cx="2745302" cy="10287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fr-FR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ag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81141" y="11542010"/>
                  <a:ext cx="2745302" cy="102874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e 14"/>
          <p:cNvGrpSpPr/>
          <p:nvPr/>
        </p:nvGrpSpPr>
        <p:grpSpPr>
          <a:xfrm>
            <a:off x="772469" y="4864218"/>
            <a:ext cx="3520964" cy="503413"/>
            <a:chOff x="5987297" y="10914320"/>
            <a:chExt cx="10027949" cy="1013507"/>
          </a:xfrm>
        </p:grpSpPr>
        <p:grpSp>
          <p:nvGrpSpPr>
            <p:cNvPr id="16" name="Groupe 15"/>
            <p:cNvGrpSpPr/>
            <p:nvPr/>
          </p:nvGrpSpPr>
          <p:grpSpPr>
            <a:xfrm>
              <a:off x="8358222" y="11300979"/>
              <a:ext cx="1341987" cy="336432"/>
              <a:chOff x="8649404" y="12626600"/>
              <a:chExt cx="1378620" cy="595692"/>
            </a:xfrm>
          </p:grpSpPr>
          <p:cxnSp>
            <p:nvCxnSpPr>
              <p:cNvPr id="45" name="Connecteur droit avec flèche 44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9404" y="12626600"/>
                <a:ext cx="6300" cy="362084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avec flèche 45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89" y="12632043"/>
                <a:ext cx="11588" cy="446193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avec flèche 46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9303" y="12632043"/>
                <a:ext cx="17440" cy="590249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avec flèche 47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087" y="12640604"/>
                <a:ext cx="22728" cy="437633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avec flèche 48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09744" y="12641201"/>
                <a:ext cx="321" cy="437035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avec flèche 49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17390" y="12636386"/>
                <a:ext cx="0" cy="250369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avec flèche 50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28024" y="12631208"/>
                <a:ext cx="0" cy="223512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e 16"/>
            <p:cNvGrpSpPr/>
            <p:nvPr/>
          </p:nvGrpSpPr>
          <p:grpSpPr>
            <a:xfrm flipH="1">
              <a:off x="9986509" y="11305583"/>
              <a:ext cx="1457060" cy="622244"/>
              <a:chOff x="11180692" y="12653636"/>
              <a:chExt cx="1496834" cy="1101756"/>
            </a:xfrm>
          </p:grpSpPr>
          <p:cxnSp>
            <p:nvCxnSpPr>
              <p:cNvPr id="38" name="Connecteur droit avec flèche 37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180692" y="12653636"/>
                <a:ext cx="118214" cy="707852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8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455440" y="12659079"/>
                <a:ext cx="71251" cy="1055573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avec flèche 39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78805" y="12659079"/>
                <a:ext cx="13853" cy="1096313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avec flèche 40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84711" y="12667640"/>
                <a:ext cx="21877" cy="1020221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avec flèche 41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215601" y="12668237"/>
                <a:ext cx="43646" cy="954083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avec flèche 42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55700" y="12663422"/>
                <a:ext cx="11192" cy="698066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avec flèche 43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77526" y="12658244"/>
                <a:ext cx="0" cy="223512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e 17"/>
            <p:cNvGrpSpPr/>
            <p:nvPr/>
          </p:nvGrpSpPr>
          <p:grpSpPr>
            <a:xfrm>
              <a:off x="11628444" y="11310767"/>
              <a:ext cx="1379272" cy="578924"/>
              <a:chOff x="8649404" y="12626600"/>
              <a:chExt cx="1416923" cy="1025052"/>
            </a:xfrm>
          </p:grpSpPr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9404" y="12626600"/>
                <a:ext cx="105975" cy="60639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89" y="12632043"/>
                <a:ext cx="254514" cy="766737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9303" y="12632043"/>
                <a:ext cx="227784" cy="1019609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avec flèche 33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087" y="12640604"/>
                <a:ext cx="138028" cy="383885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avec flèche 34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0065" y="12641200"/>
                <a:ext cx="69297" cy="240407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avec flèche 35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17390" y="12636386"/>
                <a:ext cx="33413" cy="191545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avec flèche 36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28024" y="12631207"/>
                <a:ext cx="38303" cy="276384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e 18"/>
            <p:cNvGrpSpPr/>
            <p:nvPr/>
          </p:nvGrpSpPr>
          <p:grpSpPr>
            <a:xfrm flipH="1">
              <a:off x="6735791" y="11295636"/>
              <a:ext cx="1341987" cy="594053"/>
              <a:chOff x="11298906" y="12653636"/>
              <a:chExt cx="1378620" cy="1051840"/>
            </a:xfrm>
          </p:grpSpPr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98906" y="12653636"/>
                <a:ext cx="0" cy="61556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avec flèche 24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6691" y="12659079"/>
                <a:ext cx="88219" cy="847927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25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78805" y="12659079"/>
                <a:ext cx="205908" cy="1046397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avec flèche 26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589" y="12667640"/>
                <a:ext cx="113070" cy="59115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59246" y="12668237"/>
                <a:ext cx="62402" cy="197909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avec flèche 28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66892" y="12663422"/>
                <a:ext cx="0" cy="250369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avec flèche 29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77526" y="12658244"/>
                <a:ext cx="0" cy="223512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20" name="Connecteur droit 19"/>
            <p:cNvCxnSpPr/>
            <p:nvPr/>
          </p:nvCxnSpPr>
          <p:spPr>
            <a:xfrm>
              <a:off x="6525158" y="11284281"/>
              <a:ext cx="6443454" cy="5527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12899247" y="11299428"/>
              <a:ext cx="668102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5987297" y="11295636"/>
              <a:ext cx="668102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3601849" y="10914320"/>
                  <a:ext cx="2413397" cy="74356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01849" y="10914320"/>
                  <a:ext cx="2413397" cy="743566"/>
                </a:xfrm>
                <a:prstGeom prst="rect">
                  <a:avLst/>
                </a:prstGeom>
                <a:blipFill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" name="Groupe 107"/>
          <p:cNvGrpSpPr/>
          <p:nvPr/>
        </p:nvGrpSpPr>
        <p:grpSpPr>
          <a:xfrm>
            <a:off x="948988" y="2804798"/>
            <a:ext cx="2348813" cy="2238806"/>
            <a:chOff x="5502151" y="2126893"/>
            <a:chExt cx="2348813" cy="2238806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7E9BC5A-DA76-44AE-98EB-805180ACC83C}"/>
                </a:ext>
              </a:extLst>
            </p:cNvPr>
            <p:cNvSpPr/>
            <p:nvPr/>
          </p:nvSpPr>
          <p:spPr>
            <a:xfrm>
              <a:off x="5926617" y="4112351"/>
              <a:ext cx="1568082" cy="25300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  <p:grpSp>
          <p:nvGrpSpPr>
            <p:cNvPr id="110" name="Groupe 109">
              <a:extLst>
                <a:ext uri="{FF2B5EF4-FFF2-40B4-BE49-F238E27FC236}">
                  <a16:creationId xmlns:a16="http://schemas.microsoft.com/office/drawing/2014/main" id="{E767889C-1FDF-42D0-AE2B-C781089A9D52}"/>
                </a:ext>
              </a:extLst>
            </p:cNvPr>
            <p:cNvGrpSpPr/>
            <p:nvPr/>
          </p:nvGrpSpPr>
          <p:grpSpPr>
            <a:xfrm>
              <a:off x="5502151" y="2126893"/>
              <a:ext cx="2348813" cy="2238806"/>
              <a:chOff x="7162577" y="1787181"/>
              <a:chExt cx="2862052" cy="2451100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9C17A3D4-257C-48CD-BE0D-1899C841DA83}"/>
                  </a:ext>
                </a:extLst>
              </p:cNvPr>
              <p:cNvSpPr/>
              <p:nvPr/>
            </p:nvSpPr>
            <p:spPr>
              <a:xfrm>
                <a:off x="8025553" y="2650781"/>
                <a:ext cx="1219200" cy="15875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andon Text Regular"/>
                  <a:ea typeface="+mn-ea"/>
                  <a:cs typeface="+mn-cs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B0E3F7E2-270E-480D-9C1E-158A564B72F2}"/>
                  </a:ext>
                </a:extLst>
              </p:cNvPr>
              <p:cNvSpPr/>
              <p:nvPr/>
            </p:nvSpPr>
            <p:spPr>
              <a:xfrm>
                <a:off x="7162577" y="1787181"/>
                <a:ext cx="2862052" cy="8636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randon Text Regular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7" name="Flèche courbée vers le bas 216"/>
          <p:cNvSpPr/>
          <p:nvPr/>
        </p:nvSpPr>
        <p:spPr>
          <a:xfrm rot="16200000">
            <a:off x="220724" y="5062236"/>
            <a:ext cx="527392" cy="330466"/>
          </a:xfrm>
          <a:prstGeom prst="curvedDownArrow">
            <a:avLst>
              <a:gd name="adj1" fmla="val 15395"/>
              <a:gd name="adj2" fmla="val 56158"/>
              <a:gd name="adj3" fmla="val 3175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F33AB-CB4D-45D2-8526-00F2FE99EC35}"/>
              </a:ext>
            </a:extLst>
          </p:cNvPr>
          <p:cNvSpPr/>
          <p:nvPr/>
        </p:nvSpPr>
        <p:spPr>
          <a:xfrm>
            <a:off x="182170" y="1733550"/>
            <a:ext cx="4200033" cy="474785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1C47765-204D-4319-ABCE-166758CC3E6E}"/>
              </a:ext>
            </a:extLst>
          </p:cNvPr>
          <p:cNvSpPr txBox="1"/>
          <p:nvPr/>
        </p:nvSpPr>
        <p:spPr>
          <a:xfrm>
            <a:off x="4531644" y="2975659"/>
            <a:ext cx="45576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dirty="0"/>
              <a:t>Résoudre le problème sur un cas analytique</a:t>
            </a:r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r>
              <a:rPr lang="en-GB" b="1" dirty="0" err="1"/>
              <a:t>Généralisation</a:t>
            </a:r>
            <a:r>
              <a:rPr lang="en-GB" b="1" dirty="0"/>
              <a:t> </a:t>
            </a:r>
          </a:p>
          <a:p>
            <a:pPr marL="342900" indent="-342900">
              <a:buAutoNum type="arabicParenR"/>
            </a:pPr>
            <a:endParaRPr lang="en-GB" b="1" dirty="0"/>
          </a:p>
          <a:p>
            <a:pPr marL="342900" indent="-342900">
              <a:buAutoNum type="arabicParenR"/>
            </a:pPr>
            <a:r>
              <a:rPr lang="en-GB" b="1" dirty="0"/>
              <a:t>Validation numérique</a:t>
            </a:r>
          </a:p>
        </p:txBody>
      </p:sp>
    </p:spTree>
    <p:extLst>
      <p:ext uri="{BB962C8B-B14F-4D97-AF65-F5344CB8AC3E}">
        <p14:creationId xmlns:p14="http://schemas.microsoft.com/office/powerpoint/2010/main" val="228040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4653" t="3022" r="3850" b="4979"/>
          <a:stretch/>
        </p:blipFill>
        <p:spPr>
          <a:xfrm>
            <a:off x="5477996" y="2829079"/>
            <a:ext cx="2759241" cy="261595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analytique de la FSE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182170" y="1052736"/>
            <a:ext cx="8561779" cy="417513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  <a:latin typeface="Brandon Text Regular" panose="020B0503020203060203" pitchFamily="34" charset="0"/>
              </a:rPr>
              <a:t>Généralisation de la loi de transfert</a:t>
            </a:r>
            <a:endParaRPr lang="en-GB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  <a:p>
            <a:endParaRPr lang="en-GB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434270" y="1729686"/>
                <a:ext cx="4250779" cy="1364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40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07E1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07E1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4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>
                                  <a:latin typeface="Cambria Math" panose="02040503050406030204" pitchFamily="18" charset="0"/>
                                </a:rPr>
                                <m:t>ag</m:t>
                              </m:r>
                            </m:sub>
                          </m:s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07E1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07E1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4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>
                                  <a:latin typeface="Cambria Math" panose="02040503050406030204" pitchFamily="18" charset="0"/>
                                </a:rPr>
                                <m:t>ag</m:t>
                              </m:r>
                            </m:sub>
                          </m:s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07E1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07E1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  <a:p>
                <a:endParaRPr lang="en-GB" sz="1400" dirty="0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40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fr-FR" sz="1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07E1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07E1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4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>
                                  <a:latin typeface="Cambria Math" panose="02040503050406030204" pitchFamily="18" charset="0"/>
                                </a:rPr>
                                <m:t>ag</m:t>
                              </m:r>
                            </m:sub>
                          </m:s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07E1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07E1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4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>
                                  <a:latin typeface="Cambria Math" panose="02040503050406030204" pitchFamily="18" charset="0"/>
                                </a:rPr>
                                <m:t>ag</m:t>
                              </m:r>
                            </m:sub>
                          </m:s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07E1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solidFill>
                                <a:srgbClr val="F07E1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  <a:p>
                <a:endParaRPr lang="fr-FR" sz="1400" dirty="0">
                  <a:latin typeface="Brandon Text Regular" panose="020B0503020203060203" pitchFamily="34" charset="0"/>
                </a:endParaRPr>
              </a:p>
              <a:p>
                <a:endParaRPr lang="en-GB" sz="1400" dirty="0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  <a:p>
                <a:endParaRPr lang="en-GB" sz="1400" dirty="0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70" y="1729686"/>
                <a:ext cx="4250779" cy="13640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1024537" y="2920347"/>
                <a:ext cx="2802819" cy="22058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4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4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ag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sz="1400" b="0" i="1" smtClean="0">
                                              <a:solidFill>
                                                <a:srgbClr val="F07E1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400" b="0" i="0" smtClean="0">
                                              <a:solidFill>
                                                <a:srgbClr val="F07E1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400" b="0" i="0" smtClean="0">
                                              <a:solidFill>
                                                <a:srgbClr val="F07E1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4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4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ag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sz="1400" b="0" i="1" smtClean="0">
                                              <a:solidFill>
                                                <a:srgbClr val="F07E1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400" b="0" i="0" smtClean="0">
                                              <a:solidFill>
                                                <a:srgbClr val="F07E1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400" b="0" i="0" smtClean="0">
                                              <a:solidFill>
                                                <a:srgbClr val="F07E1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4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4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ag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sz="1400" b="0" i="1" smtClean="0">
                                              <a:solidFill>
                                                <a:srgbClr val="F07E1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400" b="0" i="0" smtClean="0">
                                              <a:solidFill>
                                                <a:srgbClr val="F07E1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400" b="0" i="0" smtClean="0">
                                              <a:solidFill>
                                                <a:srgbClr val="F07E1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4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4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ag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sz="1400" b="0" i="1" smtClean="0">
                                              <a:solidFill>
                                                <a:srgbClr val="F07E1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400" b="0" i="0" smtClean="0">
                                              <a:solidFill>
                                                <a:srgbClr val="F07E1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1400" b="0" i="0" smtClean="0">
                                              <a:solidFill>
                                                <a:srgbClr val="F07E1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  <a:p>
                <a:endParaRPr lang="en-GB" sz="1400" dirty="0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  <a:p>
                <a:endParaRPr lang="en-GB" sz="1400" dirty="0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  <a:p>
                <a:endParaRPr lang="fr-FR" sz="1400" dirty="0">
                  <a:latin typeface="Brandon Text Regular" panose="020B0503020203060203" pitchFamily="34" charset="0"/>
                </a:endParaRPr>
              </a:p>
              <a:p>
                <a:endParaRPr lang="en-GB" sz="1400" dirty="0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  <a:p>
                <a:endParaRPr lang="en-GB" sz="1400" dirty="0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537" y="2920347"/>
                <a:ext cx="2802819" cy="22058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/>
          <a:srcRect l="2156" t="3409" b="3616"/>
          <a:stretch/>
        </p:blipFill>
        <p:spPr>
          <a:xfrm>
            <a:off x="997806" y="4250962"/>
            <a:ext cx="3127397" cy="186580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B9F7F53-1309-4790-ADAD-1525A98DB2CD}"/>
              </a:ext>
            </a:extLst>
          </p:cNvPr>
          <p:cNvSpPr txBox="1"/>
          <p:nvPr/>
        </p:nvSpPr>
        <p:spPr>
          <a:xfrm>
            <a:off x="25971" y="6475461"/>
            <a:ext cx="8915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randon Text Regular" panose="020B0503020203060203" pitchFamily="34" charset="0"/>
              </a:rPr>
              <a:t>Pile, R</a:t>
            </a:r>
            <a:r>
              <a:rPr lang="fr-FR" sz="1400" i="1" dirty="0">
                <a:latin typeface="Brandon Text Regular" panose="020B0503020203060203" pitchFamily="34" charset="0"/>
              </a:rPr>
              <a:t>., et al, </a:t>
            </a:r>
            <a:r>
              <a:rPr lang="fr-FR" sz="1400" dirty="0" err="1">
                <a:latin typeface="Brandon Text Regular" panose="020B0503020203060203" pitchFamily="34" charset="0"/>
              </a:rPr>
              <a:t>Analytical</a:t>
            </a:r>
            <a:r>
              <a:rPr lang="fr-FR" sz="1400" dirty="0">
                <a:latin typeface="Brandon Text Regular" panose="020B0503020203060203" pitchFamily="34" charset="0"/>
              </a:rPr>
              <a:t> </a:t>
            </a:r>
            <a:r>
              <a:rPr lang="fr-FR" sz="1400" dirty="0" err="1">
                <a:latin typeface="Brandon Text Regular" panose="020B0503020203060203" pitchFamily="34" charset="0"/>
              </a:rPr>
              <a:t>Study</a:t>
            </a:r>
            <a:r>
              <a:rPr lang="fr-FR" sz="1400" dirty="0">
                <a:latin typeface="Brandon Text Regular" panose="020B0503020203060203" pitchFamily="34" charset="0"/>
              </a:rPr>
              <a:t> of Air-Gap Surface Force - Application to </a:t>
            </a:r>
            <a:r>
              <a:rPr lang="fr-FR" sz="1400" dirty="0" err="1">
                <a:latin typeface="Brandon Text Regular" panose="020B0503020203060203" pitchFamily="34" charset="0"/>
              </a:rPr>
              <a:t>Electrical</a:t>
            </a:r>
            <a:r>
              <a:rPr lang="fr-FR" sz="1400" dirty="0">
                <a:latin typeface="Brandon Text Regular" panose="020B0503020203060203" pitchFamily="34" charset="0"/>
              </a:rPr>
              <a:t> Machines. Open </a:t>
            </a:r>
            <a:r>
              <a:rPr lang="fr-FR" sz="1400" dirty="0" err="1">
                <a:latin typeface="Brandon Text Regular" panose="020B0503020203060203" pitchFamily="34" charset="0"/>
              </a:rPr>
              <a:t>Physics</a:t>
            </a:r>
            <a:r>
              <a:rPr lang="fr-FR" sz="1400" dirty="0">
                <a:latin typeface="Brandon Text Regular" panose="020B0503020203060203" pitchFamily="34" charset="0"/>
              </a:rPr>
              <a:t>, 2020.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73B97E-16A3-48DE-9B89-C1A23BC18AF1}"/>
              </a:ext>
            </a:extLst>
          </p:cNvPr>
          <p:cNvSpPr txBox="1"/>
          <p:nvPr/>
        </p:nvSpPr>
        <p:spPr>
          <a:xfrm>
            <a:off x="5065576" y="1589315"/>
            <a:ext cx="4078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Hypothèses: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randon Text Regular" panose="020B0503020203060203" pitchFamily="34" charset="0"/>
              </a:rPr>
              <a:t>Bande d’entrefer cylindrique.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randon Text Regular" panose="020B0503020203060203" pitchFamily="34" charset="0"/>
              </a:rPr>
              <a:t>Equation de Laplace dans l’entrefer.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5C45DA-C5B3-4A6F-9F6A-A9EAF924BA49}"/>
              </a:ext>
            </a:extLst>
          </p:cNvPr>
          <p:cNvSpPr/>
          <p:nvPr/>
        </p:nvSpPr>
        <p:spPr>
          <a:xfrm>
            <a:off x="2124075" y="4476750"/>
            <a:ext cx="638175" cy="819150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B881539-80BC-4325-9CC7-9A1E11695FC0}"/>
                  </a:ext>
                </a:extLst>
              </p:cNvPr>
              <p:cNvSpPr txBox="1"/>
              <p:nvPr/>
            </p:nvSpPr>
            <p:spPr>
              <a:xfrm>
                <a:off x="4028638" y="3055690"/>
                <a:ext cx="4199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B881539-80BC-4325-9CC7-9A1E11695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8638" y="3055690"/>
                <a:ext cx="419987" cy="276999"/>
              </a:xfrm>
              <a:prstGeom prst="rect">
                <a:avLst/>
              </a:prstGeom>
              <a:blipFill>
                <a:blip r:embed="rId7"/>
                <a:stretch>
                  <a:fillRect l="-5797" r="-11594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31D952D-C943-4381-B226-A3D46BB7AE51}"/>
                  </a:ext>
                </a:extLst>
              </p:cNvPr>
              <p:cNvSpPr txBox="1"/>
              <p:nvPr/>
            </p:nvSpPr>
            <p:spPr>
              <a:xfrm>
                <a:off x="4011798" y="3605640"/>
                <a:ext cx="4552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r>
                        <a:rPr lang="fr-FR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31D952D-C943-4381-B226-A3D46BB7A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798" y="3605640"/>
                <a:ext cx="455253" cy="276999"/>
              </a:xfrm>
              <a:prstGeom prst="rect">
                <a:avLst/>
              </a:prstGeom>
              <a:blipFill>
                <a:blip r:embed="rId8"/>
                <a:stretch>
                  <a:fillRect l="-10667" r="-12000" b="-108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4CE8679D-FA50-4068-B55D-6AF0525442DF}"/>
              </a:ext>
            </a:extLst>
          </p:cNvPr>
          <p:cNvSpPr txBox="1"/>
          <p:nvPr/>
        </p:nvSpPr>
        <p:spPr>
          <a:xfrm>
            <a:off x="5018799" y="2877866"/>
            <a:ext cx="3904645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Plus d’influence: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Sur la FSE tangentielle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Pour les nombre d’onde élevées </a:t>
            </a:r>
          </a:p>
        </p:txBody>
      </p:sp>
    </p:spTree>
    <p:extLst>
      <p:ext uri="{BB962C8B-B14F-4D97-AF65-F5344CB8AC3E}">
        <p14:creationId xmlns:p14="http://schemas.microsoft.com/office/powerpoint/2010/main" val="123607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/>
      <p:bldP spid="13" grpId="0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analytique de la FSE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82170" y="834079"/>
            <a:ext cx="8561779" cy="497462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  <a:latin typeface="Brandon Text Regular" panose="020B0503020203060203" pitchFamily="34" charset="0"/>
              </a:rPr>
              <a:t>Coefficients de transfert: Validation numérique</a:t>
            </a:r>
          </a:p>
          <a:p>
            <a:endParaRPr lang="en-GB" sz="2000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8B98332-B47C-4DCB-85CE-4BF3E73807C6}"/>
              </a:ext>
            </a:extLst>
          </p:cNvPr>
          <p:cNvSpPr txBox="1"/>
          <p:nvPr/>
        </p:nvSpPr>
        <p:spPr>
          <a:xfrm rot="16200000">
            <a:off x="2393909" y="2073560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FSE Radiale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61DF16C-06BE-4F52-A819-1B322FC82084}"/>
              </a:ext>
            </a:extLst>
          </p:cNvPr>
          <p:cNvSpPr txBox="1"/>
          <p:nvPr/>
        </p:nvSpPr>
        <p:spPr>
          <a:xfrm rot="16200000">
            <a:off x="2426640" y="4789209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FSE Tangentielle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DF7EE6-99E2-40AA-B275-6597E537A947}"/>
              </a:ext>
            </a:extLst>
          </p:cNvPr>
          <p:cNvGrpSpPr/>
          <p:nvPr/>
        </p:nvGrpSpPr>
        <p:grpSpPr>
          <a:xfrm>
            <a:off x="-3404567" y="3800854"/>
            <a:ext cx="6296688" cy="6114291"/>
            <a:chOff x="-1657217" y="2474752"/>
            <a:chExt cx="4890782" cy="5064443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1B52C5D-8712-462D-A60D-DBA0C3BBA332}"/>
                </a:ext>
              </a:extLst>
            </p:cNvPr>
            <p:cNvGrpSpPr/>
            <p:nvPr/>
          </p:nvGrpSpPr>
          <p:grpSpPr>
            <a:xfrm>
              <a:off x="-1138868" y="2834427"/>
              <a:ext cx="4270628" cy="4182353"/>
              <a:chOff x="152400" y="1598560"/>
              <a:chExt cx="4781550" cy="4781550"/>
            </a:xfrm>
          </p:grpSpPr>
          <p:sp>
            <p:nvSpPr>
              <p:cNvPr id="29" name="Oval 1029">
                <a:extLst>
                  <a:ext uri="{FF2B5EF4-FFF2-40B4-BE49-F238E27FC236}">
                    <a16:creationId xmlns:a16="http://schemas.microsoft.com/office/drawing/2014/main" id="{A7F208A3-5EED-45CD-8959-E8C6F8D41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" y="1598560"/>
                <a:ext cx="4781550" cy="478155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0" name="Oval 1030">
                <a:extLst>
                  <a:ext uri="{FF2B5EF4-FFF2-40B4-BE49-F238E27FC236}">
                    <a16:creationId xmlns:a16="http://schemas.microsoft.com/office/drawing/2014/main" id="{26AA04FA-6C1B-4881-9552-AE47F27C6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875" y="1918170"/>
                <a:ext cx="4038600" cy="4038600"/>
              </a:xfrm>
              <a:prstGeom prst="ellipse">
                <a:avLst/>
              </a:prstGeom>
              <a:solidFill>
                <a:sysClr val="window" lastClr="FFFFFF"/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1" name="Rectangle 1195">
                <a:extLst>
                  <a:ext uri="{FF2B5EF4-FFF2-40B4-BE49-F238E27FC236}">
                    <a16:creationId xmlns:a16="http://schemas.microsoft.com/office/drawing/2014/main" id="{37310917-ED77-4F34-96BB-2D48228C7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441383" y="5549778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2" name="Rectangle 1195">
                <a:extLst>
                  <a:ext uri="{FF2B5EF4-FFF2-40B4-BE49-F238E27FC236}">
                    <a16:creationId xmlns:a16="http://schemas.microsoft.com/office/drawing/2014/main" id="{F0BE9922-3437-4045-9772-F2AF3359B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40784" y="1896151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3" name="Rectangle 1195">
                <a:extLst>
                  <a:ext uri="{FF2B5EF4-FFF2-40B4-BE49-F238E27FC236}">
                    <a16:creationId xmlns:a16="http://schemas.microsoft.com/office/drawing/2014/main" id="{F68E2469-95BB-4287-BC0D-48718E16B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165311" y="3719595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4" name="Rectangle 1195">
                <a:extLst>
                  <a:ext uri="{FF2B5EF4-FFF2-40B4-BE49-F238E27FC236}">
                    <a16:creationId xmlns:a16="http://schemas.microsoft.com/office/drawing/2014/main" id="{882A1484-A1AF-407B-8000-1E0D77C9D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626119">
                <a:off x="3938059" y="4612412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5" name="Rectangle 1195">
                <a:extLst>
                  <a:ext uri="{FF2B5EF4-FFF2-40B4-BE49-F238E27FC236}">
                    <a16:creationId xmlns:a16="http://schemas.microsoft.com/office/drawing/2014/main" id="{1FF86F2B-B58C-43F3-9FF4-15B4FD847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905525">
                <a:off x="3387047" y="5269150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6" name="Rectangle 1195">
                <a:extLst>
                  <a:ext uri="{FF2B5EF4-FFF2-40B4-BE49-F238E27FC236}">
                    <a16:creationId xmlns:a16="http://schemas.microsoft.com/office/drawing/2014/main" id="{0CFA159A-2E86-4F5A-BEAD-486A4AD48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175219">
                <a:off x="3959487" y="2853916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7" name="Rectangle 1195">
                <a:extLst>
                  <a:ext uri="{FF2B5EF4-FFF2-40B4-BE49-F238E27FC236}">
                    <a16:creationId xmlns:a16="http://schemas.microsoft.com/office/drawing/2014/main" id="{D14A8F84-7844-48D3-A8A5-125EA587F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438629">
                <a:off x="3373525" y="2201322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8" name="Rectangle 1195">
                <a:extLst>
                  <a:ext uri="{FF2B5EF4-FFF2-40B4-BE49-F238E27FC236}">
                    <a16:creationId xmlns:a16="http://schemas.microsoft.com/office/drawing/2014/main" id="{A9C193F3-C97A-4B1D-B575-80C5EA02E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514406" y="3727672"/>
                <a:ext cx="445582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9" name="Rectangle 1195">
                <a:extLst>
                  <a:ext uri="{FF2B5EF4-FFF2-40B4-BE49-F238E27FC236}">
                    <a16:creationId xmlns:a16="http://schemas.microsoft.com/office/drawing/2014/main" id="{549451A8-49DD-4C29-9D80-A87866636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14956" flipH="1">
                <a:off x="1472882" y="5327413"/>
                <a:ext cx="411644" cy="435331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0" name="Rectangle 1195">
                <a:extLst>
                  <a:ext uri="{FF2B5EF4-FFF2-40B4-BE49-F238E27FC236}">
                    <a16:creationId xmlns:a16="http://schemas.microsoft.com/office/drawing/2014/main" id="{D343664A-79E6-451C-A5C4-16BC982D3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745527" flipH="1">
                <a:off x="794898" y="4675188"/>
                <a:ext cx="445582" cy="455249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1" name="Rectangle 1195">
                <a:extLst>
                  <a:ext uri="{FF2B5EF4-FFF2-40B4-BE49-F238E27FC236}">
                    <a16:creationId xmlns:a16="http://schemas.microsoft.com/office/drawing/2014/main" id="{08DBD477-D40A-46F0-8C7E-F5389ECF5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659190" flipH="1">
                <a:off x="1470178" y="2121327"/>
                <a:ext cx="445582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2" name="Rectangle 1195">
                <a:extLst>
                  <a:ext uri="{FF2B5EF4-FFF2-40B4-BE49-F238E27FC236}">
                    <a16:creationId xmlns:a16="http://schemas.microsoft.com/office/drawing/2014/main" id="{2D07DBD8-6292-4917-97AB-4F3AC3E16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34629" flipH="1">
                <a:off x="775698" y="2761959"/>
                <a:ext cx="46740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14A25A6F-7997-45DA-AC09-2A3E70539CE6}"/>
                  </a:ext>
                </a:extLst>
              </p:cNvPr>
              <p:cNvGrpSpPr/>
              <p:nvPr/>
            </p:nvGrpSpPr>
            <p:grpSpPr>
              <a:xfrm>
                <a:off x="1115230" y="5165618"/>
                <a:ext cx="231933" cy="221651"/>
                <a:chOff x="5459956" y="3910444"/>
                <a:chExt cx="334850" cy="320005"/>
              </a:xfrm>
            </p:grpSpPr>
            <p:sp>
              <p:nvSpPr>
                <p:cNvPr id="72" name="Ellipse 71">
                  <a:extLst>
                    <a:ext uri="{FF2B5EF4-FFF2-40B4-BE49-F238E27FC236}">
                      <a16:creationId xmlns:a16="http://schemas.microsoft.com/office/drawing/2014/main" id="{5013EA5A-FDE0-41AE-BF56-7F6F363ECF05}"/>
                    </a:ext>
                  </a:extLst>
                </p:cNvPr>
                <p:cNvSpPr/>
                <p:nvPr/>
              </p:nvSpPr>
              <p:spPr>
                <a:xfrm>
                  <a:off x="5459956" y="3910444"/>
                  <a:ext cx="334850" cy="320005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" name="Connecteur droit 72">
                  <a:extLst>
                    <a:ext uri="{FF2B5EF4-FFF2-40B4-BE49-F238E27FC236}">
                      <a16:creationId xmlns:a16="http://schemas.microsoft.com/office/drawing/2014/main" id="{50D206CD-D0CB-4082-98AA-C9CA37377A1A}"/>
                    </a:ext>
                  </a:extLst>
                </p:cNvPr>
                <p:cNvCxnSpPr>
                  <a:cxnSpLocks/>
                  <a:stCxn id="72" idx="0"/>
                  <a:endCxn id="72" idx="4"/>
                </p:cNvCxnSpPr>
                <p:nvPr/>
              </p:nvCxnSpPr>
              <p:spPr>
                <a:xfrm>
                  <a:off x="5627381" y="3910444"/>
                  <a:ext cx="0" cy="320005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74" name="Connecteur droit 73">
                  <a:extLst>
                    <a:ext uri="{FF2B5EF4-FFF2-40B4-BE49-F238E27FC236}">
                      <a16:creationId xmlns:a16="http://schemas.microsoft.com/office/drawing/2014/main" id="{539D9C54-4FDC-41CD-9F78-7129579CD0AA}"/>
                    </a:ext>
                  </a:extLst>
                </p:cNvPr>
                <p:cNvCxnSpPr>
                  <a:cxnSpLocks/>
                  <a:stCxn id="72" idx="2"/>
                  <a:endCxn id="72" idx="6"/>
                </p:cNvCxnSpPr>
                <p:nvPr/>
              </p:nvCxnSpPr>
              <p:spPr>
                <a:xfrm>
                  <a:off x="5459956" y="4070447"/>
                  <a:ext cx="334850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445751D3-C296-4E5B-8379-01C0CA5F9EDE}"/>
                  </a:ext>
                </a:extLst>
              </p:cNvPr>
              <p:cNvGrpSpPr/>
              <p:nvPr/>
            </p:nvGrpSpPr>
            <p:grpSpPr>
              <a:xfrm>
                <a:off x="2037518" y="5618195"/>
                <a:ext cx="231934" cy="221651"/>
                <a:chOff x="5459955" y="3910444"/>
                <a:chExt cx="334851" cy="320005"/>
              </a:xfrm>
            </p:grpSpPr>
            <p:sp>
              <p:nvSpPr>
                <p:cNvPr id="69" name="Ellipse 68">
                  <a:extLst>
                    <a:ext uri="{FF2B5EF4-FFF2-40B4-BE49-F238E27FC236}">
                      <a16:creationId xmlns:a16="http://schemas.microsoft.com/office/drawing/2014/main" id="{73D3C758-D0B3-4407-9A19-DAD95877639C}"/>
                    </a:ext>
                  </a:extLst>
                </p:cNvPr>
                <p:cNvSpPr/>
                <p:nvPr/>
              </p:nvSpPr>
              <p:spPr>
                <a:xfrm>
                  <a:off x="5459956" y="3910444"/>
                  <a:ext cx="334850" cy="320005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" name="Connecteur droit 69">
                  <a:extLst>
                    <a:ext uri="{FF2B5EF4-FFF2-40B4-BE49-F238E27FC236}">
                      <a16:creationId xmlns:a16="http://schemas.microsoft.com/office/drawing/2014/main" id="{419BD842-9A0F-480B-B560-54E853E1B382}"/>
                    </a:ext>
                  </a:extLst>
                </p:cNvPr>
                <p:cNvCxnSpPr>
                  <a:cxnSpLocks/>
                  <a:stCxn id="69" idx="0"/>
                  <a:endCxn id="69" idx="4"/>
                </p:cNvCxnSpPr>
                <p:nvPr/>
              </p:nvCxnSpPr>
              <p:spPr>
                <a:xfrm>
                  <a:off x="5627381" y="3910444"/>
                  <a:ext cx="0" cy="320005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2C8FE121-10E0-4C92-9B47-2325C5AAA0DA}"/>
                    </a:ext>
                  </a:extLst>
                </p:cNvPr>
                <p:cNvCxnSpPr>
                  <a:cxnSpLocks/>
                  <a:stCxn id="69" idx="2"/>
                  <a:endCxn id="69" idx="6"/>
                </p:cNvCxnSpPr>
                <p:nvPr/>
              </p:nvCxnSpPr>
              <p:spPr>
                <a:xfrm>
                  <a:off x="5459955" y="4070450"/>
                  <a:ext cx="334849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5B200F54-C38F-41CC-9C80-97B95098D06C}"/>
                  </a:ext>
                </a:extLst>
              </p:cNvPr>
              <p:cNvGrpSpPr/>
              <p:nvPr/>
            </p:nvGrpSpPr>
            <p:grpSpPr>
              <a:xfrm>
                <a:off x="3812086" y="5075950"/>
                <a:ext cx="231933" cy="221651"/>
                <a:chOff x="2190642" y="5673195"/>
                <a:chExt cx="231933" cy="221651"/>
              </a:xfrm>
            </p:grpSpPr>
            <p:sp>
              <p:nvSpPr>
                <p:cNvPr id="67" name="Ellipse 66">
                  <a:extLst>
                    <a:ext uri="{FF2B5EF4-FFF2-40B4-BE49-F238E27FC236}">
                      <a16:creationId xmlns:a16="http://schemas.microsoft.com/office/drawing/2014/main" id="{08F7DA73-AED0-4B83-9585-39588167F51B}"/>
                    </a:ext>
                  </a:extLst>
                </p:cNvPr>
                <p:cNvSpPr/>
                <p:nvPr/>
              </p:nvSpPr>
              <p:spPr>
                <a:xfrm>
                  <a:off x="2190642" y="5673195"/>
                  <a:ext cx="231933" cy="221651"/>
                </a:xfrm>
                <a:prstGeom prst="ellipse">
                  <a:avLst/>
                </a:prstGeom>
                <a:solidFill>
                  <a:srgbClr val="0069A1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Ellipse 67">
                  <a:extLst>
                    <a:ext uri="{FF2B5EF4-FFF2-40B4-BE49-F238E27FC236}">
                      <a16:creationId xmlns:a16="http://schemas.microsoft.com/office/drawing/2014/main" id="{20D57740-220D-4BC4-9EE4-9EA0B9C8DE7B}"/>
                    </a:ext>
                  </a:extLst>
                </p:cNvPr>
                <p:cNvSpPr/>
                <p:nvPr/>
              </p:nvSpPr>
              <p:spPr>
                <a:xfrm>
                  <a:off x="2289982" y="5767394"/>
                  <a:ext cx="45719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D679C43C-046B-4D0B-98E7-82AF2E239979}"/>
                  </a:ext>
                </a:extLst>
              </p:cNvPr>
              <p:cNvGrpSpPr/>
              <p:nvPr/>
            </p:nvGrpSpPr>
            <p:grpSpPr>
              <a:xfrm>
                <a:off x="2982675" y="5617895"/>
                <a:ext cx="231933" cy="221651"/>
                <a:chOff x="2190642" y="5673195"/>
                <a:chExt cx="231933" cy="221651"/>
              </a:xfrm>
            </p:grpSpPr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63522394-B6F5-4C86-A1EB-8ADE2F502EF0}"/>
                    </a:ext>
                  </a:extLst>
                </p:cNvPr>
                <p:cNvSpPr/>
                <p:nvPr/>
              </p:nvSpPr>
              <p:spPr>
                <a:xfrm>
                  <a:off x="2190642" y="5673195"/>
                  <a:ext cx="231933" cy="221651"/>
                </a:xfrm>
                <a:prstGeom prst="ellipse">
                  <a:avLst/>
                </a:prstGeom>
                <a:solidFill>
                  <a:srgbClr val="0069A1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Ellipse 65">
                  <a:extLst>
                    <a:ext uri="{FF2B5EF4-FFF2-40B4-BE49-F238E27FC236}">
                      <a16:creationId xmlns:a16="http://schemas.microsoft.com/office/drawing/2014/main" id="{1BFF09D6-F010-4373-A366-A5917F714004}"/>
                    </a:ext>
                  </a:extLst>
                </p:cNvPr>
                <p:cNvSpPr/>
                <p:nvPr/>
              </p:nvSpPr>
              <p:spPr>
                <a:xfrm>
                  <a:off x="2289982" y="5767394"/>
                  <a:ext cx="45719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8ECB9A95-16B6-44CD-8FA8-9CB25276100E}"/>
                  </a:ext>
                </a:extLst>
              </p:cNvPr>
              <p:cNvGrpSpPr/>
              <p:nvPr/>
            </p:nvGrpSpPr>
            <p:grpSpPr>
              <a:xfrm>
                <a:off x="1220133" y="2526055"/>
                <a:ext cx="231934" cy="221651"/>
                <a:chOff x="2232586" y="2397747"/>
                <a:chExt cx="231934" cy="221651"/>
              </a:xfrm>
            </p:grpSpPr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2E90DA8D-86E0-4911-824E-5E58C38D06D9}"/>
                    </a:ext>
                  </a:extLst>
                </p:cNvPr>
                <p:cNvSpPr/>
                <p:nvPr/>
              </p:nvSpPr>
              <p:spPr>
                <a:xfrm>
                  <a:off x="2232587" y="2397747"/>
                  <a:ext cx="231933" cy="221651"/>
                </a:xfrm>
                <a:prstGeom prst="ellipse">
                  <a:avLst/>
                </a:prstGeom>
                <a:solidFill>
                  <a:srgbClr val="146194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6557DF23-A76B-4A64-A7B2-2A4FD8C01C18}"/>
                    </a:ext>
                  </a:extLst>
                </p:cNvPr>
                <p:cNvCxnSpPr>
                  <a:cxnSpLocks/>
                  <a:stCxn id="62" idx="0"/>
                  <a:endCxn id="62" idx="4"/>
                </p:cNvCxnSpPr>
                <p:nvPr/>
              </p:nvCxnSpPr>
              <p:spPr>
                <a:xfrm>
                  <a:off x="2348553" y="2397747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663A51D7-B11E-402A-B09A-16A581F4A411}"/>
                    </a:ext>
                  </a:extLst>
                </p:cNvPr>
                <p:cNvCxnSpPr>
                  <a:cxnSpLocks/>
                  <a:stCxn id="62" idx="2"/>
                  <a:endCxn id="62" idx="6"/>
                </p:cNvCxnSpPr>
                <p:nvPr/>
              </p:nvCxnSpPr>
              <p:spPr>
                <a:xfrm>
                  <a:off x="2232586" y="2508575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8" name="Groupe 47">
                <a:extLst>
                  <a:ext uri="{FF2B5EF4-FFF2-40B4-BE49-F238E27FC236}">
                    <a16:creationId xmlns:a16="http://schemas.microsoft.com/office/drawing/2014/main" id="{384F72D3-37A1-473F-9963-CFFCAAED70AA}"/>
                  </a:ext>
                </a:extLst>
              </p:cNvPr>
              <p:cNvGrpSpPr/>
              <p:nvPr/>
            </p:nvGrpSpPr>
            <p:grpSpPr>
              <a:xfrm>
                <a:off x="711237" y="4275927"/>
                <a:ext cx="231933" cy="221651"/>
                <a:chOff x="2813161" y="2487372"/>
                <a:chExt cx="231933" cy="22165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03FD9C31-FB1A-4C89-A628-720155EBFAFA}"/>
                    </a:ext>
                  </a:extLst>
                </p:cNvPr>
                <p:cNvSpPr/>
                <p:nvPr/>
              </p:nvSpPr>
              <p:spPr>
                <a:xfrm>
                  <a:off x="2813161" y="2487372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Ellipse 60">
                  <a:extLst>
                    <a:ext uri="{FF2B5EF4-FFF2-40B4-BE49-F238E27FC236}">
                      <a16:creationId xmlns:a16="http://schemas.microsoft.com/office/drawing/2014/main" id="{D982A3DA-1D25-4A1E-86A4-FB5CB9CEE3E1}"/>
                    </a:ext>
                  </a:extLst>
                </p:cNvPr>
                <p:cNvSpPr/>
                <p:nvPr/>
              </p:nvSpPr>
              <p:spPr>
                <a:xfrm>
                  <a:off x="2906107" y="2578374"/>
                  <a:ext cx="54640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oupe 48">
                <a:extLst>
                  <a:ext uri="{FF2B5EF4-FFF2-40B4-BE49-F238E27FC236}">
                    <a16:creationId xmlns:a16="http://schemas.microsoft.com/office/drawing/2014/main" id="{C25B5643-E497-4001-8A50-65ACF42A4771}"/>
                  </a:ext>
                </a:extLst>
              </p:cNvPr>
              <p:cNvGrpSpPr/>
              <p:nvPr/>
            </p:nvGrpSpPr>
            <p:grpSpPr>
              <a:xfrm>
                <a:off x="2078054" y="2035944"/>
                <a:ext cx="231934" cy="221651"/>
                <a:chOff x="2232586" y="2397747"/>
                <a:chExt cx="231934" cy="221651"/>
              </a:xfrm>
            </p:grpSpPr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2797173F-0256-408C-972C-38F4E45ED9FB}"/>
                    </a:ext>
                  </a:extLst>
                </p:cNvPr>
                <p:cNvSpPr/>
                <p:nvPr/>
              </p:nvSpPr>
              <p:spPr>
                <a:xfrm>
                  <a:off x="2232587" y="2397747"/>
                  <a:ext cx="231933" cy="221651"/>
                </a:xfrm>
                <a:prstGeom prst="ellipse">
                  <a:avLst/>
                </a:prstGeom>
                <a:solidFill>
                  <a:srgbClr val="146194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34D6CDAA-D1AB-400E-BFAF-CB1EED557DC2}"/>
                    </a:ext>
                  </a:extLst>
                </p:cNvPr>
                <p:cNvCxnSpPr>
                  <a:cxnSpLocks/>
                  <a:stCxn id="57" idx="0"/>
                  <a:endCxn id="57" idx="4"/>
                </p:cNvCxnSpPr>
                <p:nvPr/>
              </p:nvCxnSpPr>
              <p:spPr>
                <a:xfrm>
                  <a:off x="2348553" y="2397747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9" name="Connecteur droit 58">
                  <a:extLst>
                    <a:ext uri="{FF2B5EF4-FFF2-40B4-BE49-F238E27FC236}">
                      <a16:creationId xmlns:a16="http://schemas.microsoft.com/office/drawing/2014/main" id="{23AA26C5-191A-4F69-8B37-18795A423F5D}"/>
                    </a:ext>
                  </a:extLst>
                </p:cNvPr>
                <p:cNvCxnSpPr>
                  <a:cxnSpLocks/>
                  <a:stCxn id="57" idx="2"/>
                  <a:endCxn id="57" idx="6"/>
                </p:cNvCxnSpPr>
                <p:nvPr/>
              </p:nvCxnSpPr>
              <p:spPr>
                <a:xfrm>
                  <a:off x="2232586" y="2508575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DF8671E0-0ECC-4E38-8028-5F2ED4BC65DE}"/>
                  </a:ext>
                </a:extLst>
              </p:cNvPr>
              <p:cNvGrpSpPr/>
              <p:nvPr/>
            </p:nvGrpSpPr>
            <p:grpSpPr>
              <a:xfrm>
                <a:off x="701099" y="3321063"/>
                <a:ext cx="231933" cy="221651"/>
                <a:chOff x="2813161" y="2487372"/>
                <a:chExt cx="231933" cy="221651"/>
              </a:xfrm>
            </p:grpSpPr>
            <p:sp>
              <p:nvSpPr>
                <p:cNvPr id="55" name="Ellipse 54">
                  <a:extLst>
                    <a:ext uri="{FF2B5EF4-FFF2-40B4-BE49-F238E27FC236}">
                      <a16:creationId xmlns:a16="http://schemas.microsoft.com/office/drawing/2014/main" id="{CD7EC708-4167-48C9-810A-AC3575764A3C}"/>
                    </a:ext>
                  </a:extLst>
                </p:cNvPr>
                <p:cNvSpPr/>
                <p:nvPr/>
              </p:nvSpPr>
              <p:spPr>
                <a:xfrm>
                  <a:off x="2813161" y="2487372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9BED644E-AFF0-4CE7-8E4A-027B28AFB661}"/>
                    </a:ext>
                  </a:extLst>
                </p:cNvPr>
                <p:cNvSpPr/>
                <p:nvPr/>
              </p:nvSpPr>
              <p:spPr>
                <a:xfrm>
                  <a:off x="2906107" y="2578374"/>
                  <a:ext cx="54640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063E3FCC-57C3-4C71-85AD-00C5B284A1D3}"/>
                  </a:ext>
                </a:extLst>
              </p:cNvPr>
              <p:cNvGrpSpPr/>
              <p:nvPr/>
            </p:nvGrpSpPr>
            <p:grpSpPr>
              <a:xfrm>
                <a:off x="4196602" y="4255972"/>
                <a:ext cx="231934" cy="221651"/>
                <a:chOff x="2146687" y="2002438"/>
                <a:chExt cx="231934" cy="221651"/>
              </a:xfrm>
            </p:grpSpPr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id="{9D327375-A184-4011-A710-1D5AC8899A4A}"/>
                    </a:ext>
                  </a:extLst>
                </p:cNvPr>
                <p:cNvSpPr/>
                <p:nvPr/>
              </p:nvSpPr>
              <p:spPr>
                <a:xfrm>
                  <a:off x="2146688" y="2002438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EFB160B0-27A9-4B45-8D37-994A99FB69C3}"/>
                    </a:ext>
                  </a:extLst>
                </p:cNvPr>
                <p:cNvCxnSpPr>
                  <a:cxnSpLocks/>
                  <a:stCxn id="52" idx="0"/>
                  <a:endCxn id="52" idx="4"/>
                </p:cNvCxnSpPr>
                <p:nvPr/>
              </p:nvCxnSpPr>
              <p:spPr>
                <a:xfrm>
                  <a:off x="2262654" y="2002438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4" name="Connecteur droit 53">
                  <a:extLst>
                    <a:ext uri="{FF2B5EF4-FFF2-40B4-BE49-F238E27FC236}">
                      <a16:creationId xmlns:a16="http://schemas.microsoft.com/office/drawing/2014/main" id="{D90C006B-BBF6-4284-BFD6-D575F1D73852}"/>
                    </a:ext>
                  </a:extLst>
                </p:cNvPr>
                <p:cNvCxnSpPr>
                  <a:cxnSpLocks/>
                  <a:stCxn id="52" idx="2"/>
                  <a:endCxn id="52" idx="6"/>
                </p:cNvCxnSpPr>
                <p:nvPr/>
              </p:nvCxnSpPr>
              <p:spPr>
                <a:xfrm>
                  <a:off x="2146687" y="2113266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15" name="Oval 1029">
              <a:extLst>
                <a:ext uri="{FF2B5EF4-FFF2-40B4-BE49-F238E27FC236}">
                  <a16:creationId xmlns:a16="http://schemas.microsoft.com/office/drawing/2014/main" id="{13109F32-9829-4F57-86FA-CC74ADD59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1960" y="3764504"/>
              <a:ext cx="2299955" cy="2252414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12700">
              <a:solidFill>
                <a:sysClr val="window" lastClr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endParaRPr>
            </a:p>
          </p:txBody>
        </p:sp>
        <p:sp>
          <p:nvSpPr>
            <p:cNvPr id="20" name="Arc plein 19">
              <a:extLst>
                <a:ext uri="{FF2B5EF4-FFF2-40B4-BE49-F238E27FC236}">
                  <a16:creationId xmlns:a16="http://schemas.microsoft.com/office/drawing/2014/main" id="{072A9088-5230-43E9-AB31-DE7E43A259CC}"/>
                </a:ext>
              </a:extLst>
            </p:cNvPr>
            <p:cNvSpPr/>
            <p:nvPr/>
          </p:nvSpPr>
          <p:spPr>
            <a:xfrm>
              <a:off x="-131494" y="3774349"/>
              <a:ext cx="2276137" cy="2200968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Arc plein 20">
              <a:extLst>
                <a:ext uri="{FF2B5EF4-FFF2-40B4-BE49-F238E27FC236}">
                  <a16:creationId xmlns:a16="http://schemas.microsoft.com/office/drawing/2014/main" id="{8EDCCA52-A073-4284-B041-8A34A0FACA96}"/>
                </a:ext>
              </a:extLst>
            </p:cNvPr>
            <p:cNvSpPr/>
            <p:nvPr/>
          </p:nvSpPr>
          <p:spPr>
            <a:xfrm rot="5400000">
              <a:off x="-105560" y="3764221"/>
              <a:ext cx="2229088" cy="2247424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2" name="Arc plein 21">
              <a:extLst>
                <a:ext uri="{FF2B5EF4-FFF2-40B4-BE49-F238E27FC236}">
                  <a16:creationId xmlns:a16="http://schemas.microsoft.com/office/drawing/2014/main" id="{395ED4A3-4A38-4C64-B1F8-39F6B5116ADE}"/>
                </a:ext>
              </a:extLst>
            </p:cNvPr>
            <p:cNvSpPr/>
            <p:nvPr/>
          </p:nvSpPr>
          <p:spPr>
            <a:xfrm rot="10800000">
              <a:off x="-142611" y="3806029"/>
              <a:ext cx="2276137" cy="2200968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Arc plein 22">
              <a:extLst>
                <a:ext uri="{FF2B5EF4-FFF2-40B4-BE49-F238E27FC236}">
                  <a16:creationId xmlns:a16="http://schemas.microsoft.com/office/drawing/2014/main" id="{8E2608FE-B369-4DE5-9678-CD2027240965}"/>
                </a:ext>
              </a:extLst>
            </p:cNvPr>
            <p:cNvSpPr/>
            <p:nvPr/>
          </p:nvSpPr>
          <p:spPr>
            <a:xfrm rot="16200000">
              <a:off x="-125434" y="3765638"/>
              <a:ext cx="2229088" cy="2247424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4" name="Organigramme : Connecteur 23">
              <a:extLst>
                <a:ext uri="{FF2B5EF4-FFF2-40B4-BE49-F238E27FC236}">
                  <a16:creationId xmlns:a16="http://schemas.microsoft.com/office/drawing/2014/main" id="{DB4A9CDB-7543-43DE-A814-63B355693D14}"/>
                </a:ext>
              </a:extLst>
            </p:cNvPr>
            <p:cNvSpPr/>
            <p:nvPr/>
          </p:nvSpPr>
          <p:spPr>
            <a:xfrm>
              <a:off x="818015" y="4716488"/>
              <a:ext cx="367660" cy="35055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63EEAF-C01E-4554-B49C-370C1A945A84}"/>
                </a:ext>
              </a:extLst>
            </p:cNvPr>
            <p:cNvSpPr/>
            <p:nvPr/>
          </p:nvSpPr>
          <p:spPr>
            <a:xfrm rot="5400000">
              <a:off x="-544044" y="3761586"/>
              <a:ext cx="2664436" cy="489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E67075B-CDA0-4A35-B8FB-E1E5F308B589}"/>
                </a:ext>
              </a:extLst>
            </p:cNvPr>
            <p:cNvSpPr/>
            <p:nvPr/>
          </p:nvSpPr>
          <p:spPr>
            <a:xfrm>
              <a:off x="-1367327" y="2474752"/>
              <a:ext cx="2424529" cy="489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5A721D5-3911-40C1-AC7A-68B04B66665C}"/>
              </a:ext>
            </a:extLst>
          </p:cNvPr>
          <p:cNvSpPr txBox="1"/>
          <p:nvPr/>
        </p:nvSpPr>
        <p:spPr>
          <a:xfrm>
            <a:off x="6037889" y="3748871"/>
            <a:ext cx="2133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Nombre d’onde</a:t>
            </a:r>
            <a:endParaRPr lang="en-GB" sz="1200" dirty="0"/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BBEF3CCE-6C4F-4D7C-8178-31D858B45A55}"/>
              </a:ext>
            </a:extLst>
          </p:cNvPr>
          <p:cNvSpPr txBox="1"/>
          <p:nvPr/>
        </p:nvSpPr>
        <p:spPr>
          <a:xfrm>
            <a:off x="6037889" y="6507297"/>
            <a:ext cx="2133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Nombre d’onde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F79B0DDE-FAE0-4DDD-8C92-7BF9E277F368}"/>
                  </a:ext>
                </a:extLst>
              </p:cNvPr>
              <p:cNvSpPr txBox="1"/>
              <p:nvPr/>
            </p:nvSpPr>
            <p:spPr>
              <a:xfrm>
                <a:off x="908043" y="3352796"/>
                <a:ext cx="2656639" cy="427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dirty="0"/>
                  <a:t> 90%</a:t>
                </a:r>
              </a:p>
            </p:txBody>
          </p:sp>
        </mc:Choice>
        <mc:Fallback xmlns="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F79B0DDE-FAE0-4DDD-8C92-7BF9E277F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043" y="3352796"/>
                <a:ext cx="2656639" cy="427553"/>
              </a:xfrm>
              <a:prstGeom prst="rect">
                <a:avLst/>
              </a:prstGeom>
              <a:blipFill>
                <a:blip r:embed="rId3"/>
                <a:stretch>
                  <a:fillRect l="-3211" t="-5714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Organigramme : Connecteur 76">
            <a:extLst>
              <a:ext uri="{FF2B5EF4-FFF2-40B4-BE49-F238E27FC236}">
                <a16:creationId xmlns:a16="http://schemas.microsoft.com/office/drawing/2014/main" id="{167A65CB-ADA1-4C03-BB41-ED4B58617D35}"/>
              </a:ext>
            </a:extLst>
          </p:cNvPr>
          <p:cNvSpPr/>
          <p:nvPr/>
        </p:nvSpPr>
        <p:spPr>
          <a:xfrm>
            <a:off x="-1703331" y="5028398"/>
            <a:ext cx="3522492" cy="3216241"/>
          </a:xfrm>
          <a:prstGeom prst="flowChartConnector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506243-1A32-4866-AA8D-E64800A992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8150" b="1"/>
          <a:stretch/>
        </p:blipFill>
        <p:spPr>
          <a:xfrm>
            <a:off x="3782081" y="1591521"/>
            <a:ext cx="5359356" cy="259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2D41BED-786F-49D4-8D5C-92D2C22B2B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8235"/>
          <a:stretch/>
        </p:blipFill>
        <p:spPr>
          <a:xfrm>
            <a:off x="3767942" y="4142034"/>
            <a:ext cx="5370100" cy="2592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F41B796-82B5-4385-B2AD-2A45B6FF68C0}"/>
              </a:ext>
            </a:extLst>
          </p:cNvPr>
          <p:cNvSpPr txBox="1"/>
          <p:nvPr/>
        </p:nvSpPr>
        <p:spPr>
          <a:xfrm>
            <a:off x="368215" y="1820411"/>
            <a:ext cx="3011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Comparaison entre l’application du transfert et une mesure « directe »</a:t>
            </a:r>
            <a:endParaRPr lang="en-GB" dirty="0">
              <a:latin typeface="Brandon Text Regular" panose="020B0503020203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090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analytique de la FSE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82170" y="834079"/>
            <a:ext cx="8561779" cy="497462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  <a:latin typeface="Brandon Text Regular" panose="020B0503020203060203" pitchFamily="34" charset="0"/>
              </a:rPr>
              <a:t>Coefficients de transfert: Validation numérique</a:t>
            </a:r>
          </a:p>
          <a:p>
            <a:endParaRPr lang="en-GB" sz="2000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8B98332-B47C-4DCB-85CE-4BF3E73807C6}"/>
              </a:ext>
            </a:extLst>
          </p:cNvPr>
          <p:cNvSpPr txBox="1"/>
          <p:nvPr/>
        </p:nvSpPr>
        <p:spPr>
          <a:xfrm rot="16200000">
            <a:off x="1963715" y="2050808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FSE Radiale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61DF16C-06BE-4F52-A819-1B322FC82084}"/>
              </a:ext>
            </a:extLst>
          </p:cNvPr>
          <p:cNvSpPr txBox="1"/>
          <p:nvPr/>
        </p:nvSpPr>
        <p:spPr>
          <a:xfrm rot="16200000">
            <a:off x="1996446" y="4766457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FSE Tangentielle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DF7EE6-99E2-40AA-B275-6597E537A947}"/>
              </a:ext>
            </a:extLst>
          </p:cNvPr>
          <p:cNvGrpSpPr/>
          <p:nvPr/>
        </p:nvGrpSpPr>
        <p:grpSpPr>
          <a:xfrm>
            <a:off x="-3404567" y="3800854"/>
            <a:ext cx="6296688" cy="6114291"/>
            <a:chOff x="-1657217" y="2474752"/>
            <a:chExt cx="4890782" cy="5064443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1B52C5D-8712-462D-A60D-DBA0C3BBA332}"/>
                </a:ext>
              </a:extLst>
            </p:cNvPr>
            <p:cNvGrpSpPr/>
            <p:nvPr/>
          </p:nvGrpSpPr>
          <p:grpSpPr>
            <a:xfrm>
              <a:off x="-1138868" y="2834427"/>
              <a:ext cx="4270628" cy="4182353"/>
              <a:chOff x="152400" y="1598560"/>
              <a:chExt cx="4781550" cy="4781550"/>
            </a:xfrm>
          </p:grpSpPr>
          <p:sp>
            <p:nvSpPr>
              <p:cNvPr id="29" name="Oval 1029">
                <a:extLst>
                  <a:ext uri="{FF2B5EF4-FFF2-40B4-BE49-F238E27FC236}">
                    <a16:creationId xmlns:a16="http://schemas.microsoft.com/office/drawing/2014/main" id="{A7F208A3-5EED-45CD-8959-E8C6F8D41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" y="1598560"/>
                <a:ext cx="4781550" cy="478155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0" name="Oval 1030">
                <a:extLst>
                  <a:ext uri="{FF2B5EF4-FFF2-40B4-BE49-F238E27FC236}">
                    <a16:creationId xmlns:a16="http://schemas.microsoft.com/office/drawing/2014/main" id="{26AA04FA-6C1B-4881-9552-AE47F27C6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875" y="1918170"/>
                <a:ext cx="4038600" cy="4038600"/>
              </a:xfrm>
              <a:prstGeom prst="ellipse">
                <a:avLst/>
              </a:prstGeom>
              <a:solidFill>
                <a:sysClr val="window" lastClr="FFFFFF"/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1" name="Rectangle 1195">
                <a:extLst>
                  <a:ext uri="{FF2B5EF4-FFF2-40B4-BE49-F238E27FC236}">
                    <a16:creationId xmlns:a16="http://schemas.microsoft.com/office/drawing/2014/main" id="{37310917-ED77-4F34-96BB-2D48228C7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441383" y="5549778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2" name="Rectangle 1195">
                <a:extLst>
                  <a:ext uri="{FF2B5EF4-FFF2-40B4-BE49-F238E27FC236}">
                    <a16:creationId xmlns:a16="http://schemas.microsoft.com/office/drawing/2014/main" id="{F0BE9922-3437-4045-9772-F2AF3359B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40784" y="1896151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3" name="Rectangle 1195">
                <a:extLst>
                  <a:ext uri="{FF2B5EF4-FFF2-40B4-BE49-F238E27FC236}">
                    <a16:creationId xmlns:a16="http://schemas.microsoft.com/office/drawing/2014/main" id="{F68E2469-95BB-4287-BC0D-48718E16B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165311" y="3719595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4" name="Rectangle 1195">
                <a:extLst>
                  <a:ext uri="{FF2B5EF4-FFF2-40B4-BE49-F238E27FC236}">
                    <a16:creationId xmlns:a16="http://schemas.microsoft.com/office/drawing/2014/main" id="{882A1484-A1AF-407B-8000-1E0D77C9D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626119">
                <a:off x="3938059" y="4612412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5" name="Rectangle 1195">
                <a:extLst>
                  <a:ext uri="{FF2B5EF4-FFF2-40B4-BE49-F238E27FC236}">
                    <a16:creationId xmlns:a16="http://schemas.microsoft.com/office/drawing/2014/main" id="{1FF86F2B-B58C-43F3-9FF4-15B4FD847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905525">
                <a:off x="3387047" y="5269150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6" name="Rectangle 1195">
                <a:extLst>
                  <a:ext uri="{FF2B5EF4-FFF2-40B4-BE49-F238E27FC236}">
                    <a16:creationId xmlns:a16="http://schemas.microsoft.com/office/drawing/2014/main" id="{0CFA159A-2E86-4F5A-BEAD-486A4AD48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175219">
                <a:off x="3959487" y="2853916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7" name="Rectangle 1195">
                <a:extLst>
                  <a:ext uri="{FF2B5EF4-FFF2-40B4-BE49-F238E27FC236}">
                    <a16:creationId xmlns:a16="http://schemas.microsoft.com/office/drawing/2014/main" id="{D14A8F84-7844-48D3-A8A5-125EA587F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438629">
                <a:off x="3373525" y="2201322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8" name="Rectangle 1195">
                <a:extLst>
                  <a:ext uri="{FF2B5EF4-FFF2-40B4-BE49-F238E27FC236}">
                    <a16:creationId xmlns:a16="http://schemas.microsoft.com/office/drawing/2014/main" id="{A9C193F3-C97A-4B1D-B575-80C5EA02E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514406" y="3727672"/>
                <a:ext cx="445582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9" name="Rectangle 1195">
                <a:extLst>
                  <a:ext uri="{FF2B5EF4-FFF2-40B4-BE49-F238E27FC236}">
                    <a16:creationId xmlns:a16="http://schemas.microsoft.com/office/drawing/2014/main" id="{549451A8-49DD-4C29-9D80-A87866636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14956" flipH="1">
                <a:off x="1472882" y="5327413"/>
                <a:ext cx="411644" cy="435331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0" name="Rectangle 1195">
                <a:extLst>
                  <a:ext uri="{FF2B5EF4-FFF2-40B4-BE49-F238E27FC236}">
                    <a16:creationId xmlns:a16="http://schemas.microsoft.com/office/drawing/2014/main" id="{D343664A-79E6-451C-A5C4-16BC982D3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745527" flipH="1">
                <a:off x="794898" y="4675188"/>
                <a:ext cx="445582" cy="455249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1" name="Rectangle 1195">
                <a:extLst>
                  <a:ext uri="{FF2B5EF4-FFF2-40B4-BE49-F238E27FC236}">
                    <a16:creationId xmlns:a16="http://schemas.microsoft.com/office/drawing/2014/main" id="{08DBD477-D40A-46F0-8C7E-F5389ECF5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659190" flipH="1">
                <a:off x="1470178" y="2121327"/>
                <a:ext cx="445582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2" name="Rectangle 1195">
                <a:extLst>
                  <a:ext uri="{FF2B5EF4-FFF2-40B4-BE49-F238E27FC236}">
                    <a16:creationId xmlns:a16="http://schemas.microsoft.com/office/drawing/2014/main" id="{2D07DBD8-6292-4917-97AB-4F3AC3E16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34629" flipH="1">
                <a:off x="775698" y="2761959"/>
                <a:ext cx="46740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14A25A6F-7997-45DA-AC09-2A3E70539CE6}"/>
                  </a:ext>
                </a:extLst>
              </p:cNvPr>
              <p:cNvGrpSpPr/>
              <p:nvPr/>
            </p:nvGrpSpPr>
            <p:grpSpPr>
              <a:xfrm>
                <a:off x="1115230" y="5165618"/>
                <a:ext cx="231933" cy="221651"/>
                <a:chOff x="5459956" y="3910444"/>
                <a:chExt cx="334850" cy="320005"/>
              </a:xfrm>
            </p:grpSpPr>
            <p:sp>
              <p:nvSpPr>
                <p:cNvPr id="72" name="Ellipse 71">
                  <a:extLst>
                    <a:ext uri="{FF2B5EF4-FFF2-40B4-BE49-F238E27FC236}">
                      <a16:creationId xmlns:a16="http://schemas.microsoft.com/office/drawing/2014/main" id="{5013EA5A-FDE0-41AE-BF56-7F6F363ECF05}"/>
                    </a:ext>
                  </a:extLst>
                </p:cNvPr>
                <p:cNvSpPr/>
                <p:nvPr/>
              </p:nvSpPr>
              <p:spPr>
                <a:xfrm>
                  <a:off x="5459956" y="3910444"/>
                  <a:ext cx="334850" cy="320005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" name="Connecteur droit 72">
                  <a:extLst>
                    <a:ext uri="{FF2B5EF4-FFF2-40B4-BE49-F238E27FC236}">
                      <a16:creationId xmlns:a16="http://schemas.microsoft.com/office/drawing/2014/main" id="{50D206CD-D0CB-4082-98AA-C9CA37377A1A}"/>
                    </a:ext>
                  </a:extLst>
                </p:cNvPr>
                <p:cNvCxnSpPr>
                  <a:cxnSpLocks/>
                  <a:stCxn id="72" idx="0"/>
                  <a:endCxn id="72" idx="4"/>
                </p:cNvCxnSpPr>
                <p:nvPr/>
              </p:nvCxnSpPr>
              <p:spPr>
                <a:xfrm>
                  <a:off x="5627381" y="3910444"/>
                  <a:ext cx="0" cy="320005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74" name="Connecteur droit 73">
                  <a:extLst>
                    <a:ext uri="{FF2B5EF4-FFF2-40B4-BE49-F238E27FC236}">
                      <a16:creationId xmlns:a16="http://schemas.microsoft.com/office/drawing/2014/main" id="{539D9C54-4FDC-41CD-9F78-7129579CD0AA}"/>
                    </a:ext>
                  </a:extLst>
                </p:cNvPr>
                <p:cNvCxnSpPr>
                  <a:cxnSpLocks/>
                  <a:stCxn id="72" idx="2"/>
                  <a:endCxn id="72" idx="6"/>
                </p:cNvCxnSpPr>
                <p:nvPr/>
              </p:nvCxnSpPr>
              <p:spPr>
                <a:xfrm>
                  <a:off x="5459956" y="4070447"/>
                  <a:ext cx="334850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445751D3-C296-4E5B-8379-01C0CA5F9EDE}"/>
                  </a:ext>
                </a:extLst>
              </p:cNvPr>
              <p:cNvGrpSpPr/>
              <p:nvPr/>
            </p:nvGrpSpPr>
            <p:grpSpPr>
              <a:xfrm>
                <a:off x="2037518" y="5618195"/>
                <a:ext cx="231934" cy="221651"/>
                <a:chOff x="5459955" y="3910444"/>
                <a:chExt cx="334851" cy="320005"/>
              </a:xfrm>
            </p:grpSpPr>
            <p:sp>
              <p:nvSpPr>
                <p:cNvPr id="69" name="Ellipse 68">
                  <a:extLst>
                    <a:ext uri="{FF2B5EF4-FFF2-40B4-BE49-F238E27FC236}">
                      <a16:creationId xmlns:a16="http://schemas.microsoft.com/office/drawing/2014/main" id="{73D3C758-D0B3-4407-9A19-DAD95877639C}"/>
                    </a:ext>
                  </a:extLst>
                </p:cNvPr>
                <p:cNvSpPr/>
                <p:nvPr/>
              </p:nvSpPr>
              <p:spPr>
                <a:xfrm>
                  <a:off x="5459956" y="3910444"/>
                  <a:ext cx="334850" cy="320005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" name="Connecteur droit 69">
                  <a:extLst>
                    <a:ext uri="{FF2B5EF4-FFF2-40B4-BE49-F238E27FC236}">
                      <a16:creationId xmlns:a16="http://schemas.microsoft.com/office/drawing/2014/main" id="{419BD842-9A0F-480B-B560-54E853E1B382}"/>
                    </a:ext>
                  </a:extLst>
                </p:cNvPr>
                <p:cNvCxnSpPr>
                  <a:cxnSpLocks/>
                  <a:stCxn id="69" idx="0"/>
                  <a:endCxn id="69" idx="4"/>
                </p:cNvCxnSpPr>
                <p:nvPr/>
              </p:nvCxnSpPr>
              <p:spPr>
                <a:xfrm>
                  <a:off x="5627381" y="3910444"/>
                  <a:ext cx="0" cy="320005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2C8FE121-10E0-4C92-9B47-2325C5AAA0DA}"/>
                    </a:ext>
                  </a:extLst>
                </p:cNvPr>
                <p:cNvCxnSpPr>
                  <a:cxnSpLocks/>
                  <a:stCxn id="69" idx="2"/>
                  <a:endCxn id="69" idx="6"/>
                </p:cNvCxnSpPr>
                <p:nvPr/>
              </p:nvCxnSpPr>
              <p:spPr>
                <a:xfrm>
                  <a:off x="5459955" y="4070450"/>
                  <a:ext cx="334849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5B200F54-C38F-41CC-9C80-97B95098D06C}"/>
                  </a:ext>
                </a:extLst>
              </p:cNvPr>
              <p:cNvGrpSpPr/>
              <p:nvPr/>
            </p:nvGrpSpPr>
            <p:grpSpPr>
              <a:xfrm>
                <a:off x="3812086" y="5075950"/>
                <a:ext cx="231933" cy="221651"/>
                <a:chOff x="2190642" y="5673195"/>
                <a:chExt cx="231933" cy="221651"/>
              </a:xfrm>
            </p:grpSpPr>
            <p:sp>
              <p:nvSpPr>
                <p:cNvPr id="67" name="Ellipse 66">
                  <a:extLst>
                    <a:ext uri="{FF2B5EF4-FFF2-40B4-BE49-F238E27FC236}">
                      <a16:creationId xmlns:a16="http://schemas.microsoft.com/office/drawing/2014/main" id="{08F7DA73-AED0-4B83-9585-39588167F51B}"/>
                    </a:ext>
                  </a:extLst>
                </p:cNvPr>
                <p:cNvSpPr/>
                <p:nvPr/>
              </p:nvSpPr>
              <p:spPr>
                <a:xfrm>
                  <a:off x="2190642" y="5673195"/>
                  <a:ext cx="231933" cy="221651"/>
                </a:xfrm>
                <a:prstGeom prst="ellipse">
                  <a:avLst/>
                </a:prstGeom>
                <a:solidFill>
                  <a:srgbClr val="0069A1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Ellipse 67">
                  <a:extLst>
                    <a:ext uri="{FF2B5EF4-FFF2-40B4-BE49-F238E27FC236}">
                      <a16:creationId xmlns:a16="http://schemas.microsoft.com/office/drawing/2014/main" id="{20D57740-220D-4BC4-9EE4-9EA0B9C8DE7B}"/>
                    </a:ext>
                  </a:extLst>
                </p:cNvPr>
                <p:cNvSpPr/>
                <p:nvPr/>
              </p:nvSpPr>
              <p:spPr>
                <a:xfrm>
                  <a:off x="2289982" y="5767394"/>
                  <a:ext cx="45719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D679C43C-046B-4D0B-98E7-82AF2E239979}"/>
                  </a:ext>
                </a:extLst>
              </p:cNvPr>
              <p:cNvGrpSpPr/>
              <p:nvPr/>
            </p:nvGrpSpPr>
            <p:grpSpPr>
              <a:xfrm>
                <a:off x="2982675" y="5617895"/>
                <a:ext cx="231933" cy="221651"/>
                <a:chOff x="2190642" y="5673195"/>
                <a:chExt cx="231933" cy="221651"/>
              </a:xfrm>
            </p:grpSpPr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63522394-B6F5-4C86-A1EB-8ADE2F502EF0}"/>
                    </a:ext>
                  </a:extLst>
                </p:cNvPr>
                <p:cNvSpPr/>
                <p:nvPr/>
              </p:nvSpPr>
              <p:spPr>
                <a:xfrm>
                  <a:off x="2190642" y="5673195"/>
                  <a:ext cx="231933" cy="221651"/>
                </a:xfrm>
                <a:prstGeom prst="ellipse">
                  <a:avLst/>
                </a:prstGeom>
                <a:solidFill>
                  <a:srgbClr val="0069A1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Ellipse 65">
                  <a:extLst>
                    <a:ext uri="{FF2B5EF4-FFF2-40B4-BE49-F238E27FC236}">
                      <a16:creationId xmlns:a16="http://schemas.microsoft.com/office/drawing/2014/main" id="{1BFF09D6-F010-4373-A366-A5917F714004}"/>
                    </a:ext>
                  </a:extLst>
                </p:cNvPr>
                <p:cNvSpPr/>
                <p:nvPr/>
              </p:nvSpPr>
              <p:spPr>
                <a:xfrm>
                  <a:off x="2289982" y="5767394"/>
                  <a:ext cx="45719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8ECB9A95-16B6-44CD-8FA8-9CB25276100E}"/>
                  </a:ext>
                </a:extLst>
              </p:cNvPr>
              <p:cNvGrpSpPr/>
              <p:nvPr/>
            </p:nvGrpSpPr>
            <p:grpSpPr>
              <a:xfrm>
                <a:off x="1220133" y="2526055"/>
                <a:ext cx="231934" cy="221651"/>
                <a:chOff x="2232586" y="2397747"/>
                <a:chExt cx="231934" cy="221651"/>
              </a:xfrm>
            </p:grpSpPr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2E90DA8D-86E0-4911-824E-5E58C38D06D9}"/>
                    </a:ext>
                  </a:extLst>
                </p:cNvPr>
                <p:cNvSpPr/>
                <p:nvPr/>
              </p:nvSpPr>
              <p:spPr>
                <a:xfrm>
                  <a:off x="2232587" y="2397747"/>
                  <a:ext cx="231933" cy="221651"/>
                </a:xfrm>
                <a:prstGeom prst="ellipse">
                  <a:avLst/>
                </a:prstGeom>
                <a:solidFill>
                  <a:srgbClr val="146194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6557DF23-A76B-4A64-A7B2-2A4FD8C01C18}"/>
                    </a:ext>
                  </a:extLst>
                </p:cNvPr>
                <p:cNvCxnSpPr>
                  <a:cxnSpLocks/>
                  <a:stCxn id="62" idx="0"/>
                  <a:endCxn id="62" idx="4"/>
                </p:cNvCxnSpPr>
                <p:nvPr/>
              </p:nvCxnSpPr>
              <p:spPr>
                <a:xfrm>
                  <a:off x="2348553" y="2397747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663A51D7-B11E-402A-B09A-16A581F4A411}"/>
                    </a:ext>
                  </a:extLst>
                </p:cNvPr>
                <p:cNvCxnSpPr>
                  <a:cxnSpLocks/>
                  <a:stCxn id="62" idx="2"/>
                  <a:endCxn id="62" idx="6"/>
                </p:cNvCxnSpPr>
                <p:nvPr/>
              </p:nvCxnSpPr>
              <p:spPr>
                <a:xfrm>
                  <a:off x="2232586" y="2508575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8" name="Groupe 47">
                <a:extLst>
                  <a:ext uri="{FF2B5EF4-FFF2-40B4-BE49-F238E27FC236}">
                    <a16:creationId xmlns:a16="http://schemas.microsoft.com/office/drawing/2014/main" id="{384F72D3-37A1-473F-9963-CFFCAAED70AA}"/>
                  </a:ext>
                </a:extLst>
              </p:cNvPr>
              <p:cNvGrpSpPr/>
              <p:nvPr/>
            </p:nvGrpSpPr>
            <p:grpSpPr>
              <a:xfrm>
                <a:off x="711237" y="4275927"/>
                <a:ext cx="231933" cy="221651"/>
                <a:chOff x="2813161" y="2487372"/>
                <a:chExt cx="231933" cy="22165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03FD9C31-FB1A-4C89-A628-720155EBFAFA}"/>
                    </a:ext>
                  </a:extLst>
                </p:cNvPr>
                <p:cNvSpPr/>
                <p:nvPr/>
              </p:nvSpPr>
              <p:spPr>
                <a:xfrm>
                  <a:off x="2813161" y="2487372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Ellipse 60">
                  <a:extLst>
                    <a:ext uri="{FF2B5EF4-FFF2-40B4-BE49-F238E27FC236}">
                      <a16:creationId xmlns:a16="http://schemas.microsoft.com/office/drawing/2014/main" id="{D982A3DA-1D25-4A1E-86A4-FB5CB9CEE3E1}"/>
                    </a:ext>
                  </a:extLst>
                </p:cNvPr>
                <p:cNvSpPr/>
                <p:nvPr/>
              </p:nvSpPr>
              <p:spPr>
                <a:xfrm>
                  <a:off x="2906107" y="2578374"/>
                  <a:ext cx="54640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oupe 48">
                <a:extLst>
                  <a:ext uri="{FF2B5EF4-FFF2-40B4-BE49-F238E27FC236}">
                    <a16:creationId xmlns:a16="http://schemas.microsoft.com/office/drawing/2014/main" id="{C25B5643-E497-4001-8A50-65ACF42A4771}"/>
                  </a:ext>
                </a:extLst>
              </p:cNvPr>
              <p:cNvGrpSpPr/>
              <p:nvPr/>
            </p:nvGrpSpPr>
            <p:grpSpPr>
              <a:xfrm>
                <a:off x="2078054" y="2035944"/>
                <a:ext cx="231934" cy="221651"/>
                <a:chOff x="2232586" y="2397747"/>
                <a:chExt cx="231934" cy="221651"/>
              </a:xfrm>
            </p:grpSpPr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2797173F-0256-408C-972C-38F4E45ED9FB}"/>
                    </a:ext>
                  </a:extLst>
                </p:cNvPr>
                <p:cNvSpPr/>
                <p:nvPr/>
              </p:nvSpPr>
              <p:spPr>
                <a:xfrm>
                  <a:off x="2232587" y="2397747"/>
                  <a:ext cx="231933" cy="221651"/>
                </a:xfrm>
                <a:prstGeom prst="ellipse">
                  <a:avLst/>
                </a:prstGeom>
                <a:solidFill>
                  <a:srgbClr val="146194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34D6CDAA-D1AB-400E-BFAF-CB1EED557DC2}"/>
                    </a:ext>
                  </a:extLst>
                </p:cNvPr>
                <p:cNvCxnSpPr>
                  <a:cxnSpLocks/>
                  <a:stCxn id="57" idx="0"/>
                  <a:endCxn id="57" idx="4"/>
                </p:cNvCxnSpPr>
                <p:nvPr/>
              </p:nvCxnSpPr>
              <p:spPr>
                <a:xfrm>
                  <a:off x="2348553" y="2397747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9" name="Connecteur droit 58">
                  <a:extLst>
                    <a:ext uri="{FF2B5EF4-FFF2-40B4-BE49-F238E27FC236}">
                      <a16:creationId xmlns:a16="http://schemas.microsoft.com/office/drawing/2014/main" id="{23AA26C5-191A-4F69-8B37-18795A423F5D}"/>
                    </a:ext>
                  </a:extLst>
                </p:cNvPr>
                <p:cNvCxnSpPr>
                  <a:cxnSpLocks/>
                  <a:stCxn id="57" idx="2"/>
                  <a:endCxn id="57" idx="6"/>
                </p:cNvCxnSpPr>
                <p:nvPr/>
              </p:nvCxnSpPr>
              <p:spPr>
                <a:xfrm>
                  <a:off x="2232586" y="2508575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DF8671E0-0ECC-4E38-8028-5F2ED4BC65DE}"/>
                  </a:ext>
                </a:extLst>
              </p:cNvPr>
              <p:cNvGrpSpPr/>
              <p:nvPr/>
            </p:nvGrpSpPr>
            <p:grpSpPr>
              <a:xfrm>
                <a:off x="701099" y="3321063"/>
                <a:ext cx="231933" cy="221651"/>
                <a:chOff x="2813161" y="2487372"/>
                <a:chExt cx="231933" cy="221651"/>
              </a:xfrm>
            </p:grpSpPr>
            <p:sp>
              <p:nvSpPr>
                <p:cNvPr id="55" name="Ellipse 54">
                  <a:extLst>
                    <a:ext uri="{FF2B5EF4-FFF2-40B4-BE49-F238E27FC236}">
                      <a16:creationId xmlns:a16="http://schemas.microsoft.com/office/drawing/2014/main" id="{CD7EC708-4167-48C9-810A-AC3575764A3C}"/>
                    </a:ext>
                  </a:extLst>
                </p:cNvPr>
                <p:cNvSpPr/>
                <p:nvPr/>
              </p:nvSpPr>
              <p:spPr>
                <a:xfrm>
                  <a:off x="2813161" y="2487372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9BED644E-AFF0-4CE7-8E4A-027B28AFB661}"/>
                    </a:ext>
                  </a:extLst>
                </p:cNvPr>
                <p:cNvSpPr/>
                <p:nvPr/>
              </p:nvSpPr>
              <p:spPr>
                <a:xfrm>
                  <a:off x="2906107" y="2578374"/>
                  <a:ext cx="54640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063E3FCC-57C3-4C71-85AD-00C5B284A1D3}"/>
                  </a:ext>
                </a:extLst>
              </p:cNvPr>
              <p:cNvGrpSpPr/>
              <p:nvPr/>
            </p:nvGrpSpPr>
            <p:grpSpPr>
              <a:xfrm>
                <a:off x="4196602" y="4255972"/>
                <a:ext cx="231934" cy="221651"/>
                <a:chOff x="2146687" y="2002438"/>
                <a:chExt cx="231934" cy="221651"/>
              </a:xfrm>
            </p:grpSpPr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id="{9D327375-A184-4011-A710-1D5AC8899A4A}"/>
                    </a:ext>
                  </a:extLst>
                </p:cNvPr>
                <p:cNvSpPr/>
                <p:nvPr/>
              </p:nvSpPr>
              <p:spPr>
                <a:xfrm>
                  <a:off x="2146688" y="2002438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EFB160B0-27A9-4B45-8D37-994A99FB69C3}"/>
                    </a:ext>
                  </a:extLst>
                </p:cNvPr>
                <p:cNvCxnSpPr>
                  <a:cxnSpLocks/>
                  <a:stCxn id="52" idx="0"/>
                  <a:endCxn id="52" idx="4"/>
                </p:cNvCxnSpPr>
                <p:nvPr/>
              </p:nvCxnSpPr>
              <p:spPr>
                <a:xfrm>
                  <a:off x="2262654" y="2002438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4" name="Connecteur droit 53">
                  <a:extLst>
                    <a:ext uri="{FF2B5EF4-FFF2-40B4-BE49-F238E27FC236}">
                      <a16:creationId xmlns:a16="http://schemas.microsoft.com/office/drawing/2014/main" id="{D90C006B-BBF6-4284-BFD6-D575F1D73852}"/>
                    </a:ext>
                  </a:extLst>
                </p:cNvPr>
                <p:cNvCxnSpPr>
                  <a:cxnSpLocks/>
                  <a:stCxn id="52" idx="2"/>
                  <a:endCxn id="52" idx="6"/>
                </p:cNvCxnSpPr>
                <p:nvPr/>
              </p:nvCxnSpPr>
              <p:spPr>
                <a:xfrm>
                  <a:off x="2146687" y="2113266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15" name="Oval 1029">
              <a:extLst>
                <a:ext uri="{FF2B5EF4-FFF2-40B4-BE49-F238E27FC236}">
                  <a16:creationId xmlns:a16="http://schemas.microsoft.com/office/drawing/2014/main" id="{13109F32-9829-4F57-86FA-CC74ADD59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1960" y="3764504"/>
              <a:ext cx="2299955" cy="2252414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12700">
              <a:solidFill>
                <a:sysClr val="window" lastClr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endParaRPr>
            </a:p>
          </p:txBody>
        </p:sp>
        <p:sp>
          <p:nvSpPr>
            <p:cNvPr id="20" name="Arc plein 19">
              <a:extLst>
                <a:ext uri="{FF2B5EF4-FFF2-40B4-BE49-F238E27FC236}">
                  <a16:creationId xmlns:a16="http://schemas.microsoft.com/office/drawing/2014/main" id="{072A9088-5230-43E9-AB31-DE7E43A259CC}"/>
                </a:ext>
              </a:extLst>
            </p:cNvPr>
            <p:cNvSpPr/>
            <p:nvPr/>
          </p:nvSpPr>
          <p:spPr>
            <a:xfrm>
              <a:off x="-131494" y="3774349"/>
              <a:ext cx="2276137" cy="2200968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Arc plein 20">
              <a:extLst>
                <a:ext uri="{FF2B5EF4-FFF2-40B4-BE49-F238E27FC236}">
                  <a16:creationId xmlns:a16="http://schemas.microsoft.com/office/drawing/2014/main" id="{8EDCCA52-A073-4284-B041-8A34A0FACA96}"/>
                </a:ext>
              </a:extLst>
            </p:cNvPr>
            <p:cNvSpPr/>
            <p:nvPr/>
          </p:nvSpPr>
          <p:spPr>
            <a:xfrm rot="5400000">
              <a:off x="-105560" y="3764221"/>
              <a:ext cx="2229088" cy="2247424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2" name="Arc plein 21">
              <a:extLst>
                <a:ext uri="{FF2B5EF4-FFF2-40B4-BE49-F238E27FC236}">
                  <a16:creationId xmlns:a16="http://schemas.microsoft.com/office/drawing/2014/main" id="{395ED4A3-4A38-4C64-B1F8-39F6B5116ADE}"/>
                </a:ext>
              </a:extLst>
            </p:cNvPr>
            <p:cNvSpPr/>
            <p:nvPr/>
          </p:nvSpPr>
          <p:spPr>
            <a:xfrm rot="10800000">
              <a:off x="-142611" y="3806029"/>
              <a:ext cx="2276137" cy="2200968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Arc plein 22">
              <a:extLst>
                <a:ext uri="{FF2B5EF4-FFF2-40B4-BE49-F238E27FC236}">
                  <a16:creationId xmlns:a16="http://schemas.microsoft.com/office/drawing/2014/main" id="{8E2608FE-B369-4DE5-9678-CD2027240965}"/>
                </a:ext>
              </a:extLst>
            </p:cNvPr>
            <p:cNvSpPr/>
            <p:nvPr/>
          </p:nvSpPr>
          <p:spPr>
            <a:xfrm rot="16200000">
              <a:off x="-125434" y="3765638"/>
              <a:ext cx="2229088" cy="2247424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4" name="Organigramme : Connecteur 23">
              <a:extLst>
                <a:ext uri="{FF2B5EF4-FFF2-40B4-BE49-F238E27FC236}">
                  <a16:creationId xmlns:a16="http://schemas.microsoft.com/office/drawing/2014/main" id="{DB4A9CDB-7543-43DE-A814-63B355693D14}"/>
                </a:ext>
              </a:extLst>
            </p:cNvPr>
            <p:cNvSpPr/>
            <p:nvPr/>
          </p:nvSpPr>
          <p:spPr>
            <a:xfrm>
              <a:off x="818015" y="4716488"/>
              <a:ext cx="367660" cy="35055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63EEAF-C01E-4554-B49C-370C1A945A84}"/>
                </a:ext>
              </a:extLst>
            </p:cNvPr>
            <p:cNvSpPr/>
            <p:nvPr/>
          </p:nvSpPr>
          <p:spPr>
            <a:xfrm rot="5400000">
              <a:off x="-544044" y="3761586"/>
              <a:ext cx="2664436" cy="489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E67075B-CDA0-4A35-B8FB-E1E5F308B589}"/>
                </a:ext>
              </a:extLst>
            </p:cNvPr>
            <p:cNvSpPr/>
            <p:nvPr/>
          </p:nvSpPr>
          <p:spPr>
            <a:xfrm>
              <a:off x="-1367327" y="2474752"/>
              <a:ext cx="2424529" cy="489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5A721D5-3911-40C1-AC7A-68B04B66665C}"/>
              </a:ext>
            </a:extLst>
          </p:cNvPr>
          <p:cNvSpPr txBox="1"/>
          <p:nvPr/>
        </p:nvSpPr>
        <p:spPr>
          <a:xfrm>
            <a:off x="6037889" y="3748871"/>
            <a:ext cx="2133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Nombre d’onde</a:t>
            </a:r>
            <a:endParaRPr lang="en-GB" sz="1200" dirty="0"/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BBEF3CCE-6C4F-4D7C-8178-31D858B45A55}"/>
              </a:ext>
            </a:extLst>
          </p:cNvPr>
          <p:cNvSpPr txBox="1"/>
          <p:nvPr/>
        </p:nvSpPr>
        <p:spPr>
          <a:xfrm>
            <a:off x="6037889" y="6507297"/>
            <a:ext cx="2133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Nombre d’onde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F79B0DDE-FAE0-4DDD-8C92-7BF9E277F368}"/>
                  </a:ext>
                </a:extLst>
              </p:cNvPr>
              <p:cNvSpPr txBox="1"/>
              <p:nvPr/>
            </p:nvSpPr>
            <p:spPr>
              <a:xfrm>
                <a:off x="908043" y="3352796"/>
                <a:ext cx="2656639" cy="427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dirty="0"/>
                  <a:t> 99%</a:t>
                </a:r>
              </a:p>
            </p:txBody>
          </p:sp>
        </mc:Choice>
        <mc:Fallback xmlns="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F79B0DDE-FAE0-4DDD-8C92-7BF9E277F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043" y="3352796"/>
                <a:ext cx="2656639" cy="427553"/>
              </a:xfrm>
              <a:prstGeom prst="rect">
                <a:avLst/>
              </a:prstGeom>
              <a:blipFill>
                <a:blip r:embed="rId3"/>
                <a:stretch>
                  <a:fillRect l="-3211" t="-5714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Organigramme : Connecteur 76">
            <a:extLst>
              <a:ext uri="{FF2B5EF4-FFF2-40B4-BE49-F238E27FC236}">
                <a16:creationId xmlns:a16="http://schemas.microsoft.com/office/drawing/2014/main" id="{167A65CB-ADA1-4C03-BB41-ED4B58617D35}"/>
              </a:ext>
            </a:extLst>
          </p:cNvPr>
          <p:cNvSpPr/>
          <p:nvPr/>
        </p:nvSpPr>
        <p:spPr>
          <a:xfrm>
            <a:off x="-1728731" y="4990297"/>
            <a:ext cx="3600000" cy="3276000"/>
          </a:xfrm>
          <a:prstGeom prst="flowChartConnector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5B1589-7522-4D0D-8C3D-114A42D78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8224"/>
          <a:stretch/>
        </p:blipFill>
        <p:spPr>
          <a:xfrm>
            <a:off x="3410958" y="4184441"/>
            <a:ext cx="5615057" cy="270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AEEFBA-D178-49C7-A0F0-7DB0701B8A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8450"/>
          <a:stretch/>
        </p:blipFill>
        <p:spPr>
          <a:xfrm>
            <a:off x="3397123" y="1473470"/>
            <a:ext cx="5628892" cy="2700000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64DD469A-04F0-4CA2-8CF5-F8FF70A9A33E}"/>
              </a:ext>
            </a:extLst>
          </p:cNvPr>
          <p:cNvSpPr txBox="1"/>
          <p:nvPr/>
        </p:nvSpPr>
        <p:spPr>
          <a:xfrm>
            <a:off x="5849160" y="3930525"/>
            <a:ext cx="109753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dirty="0"/>
              <a:t>Nombre d’onde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9FAB43B3-BB16-4441-8913-98FCD937B8D6}"/>
              </a:ext>
            </a:extLst>
          </p:cNvPr>
          <p:cNvSpPr txBox="1"/>
          <p:nvPr/>
        </p:nvSpPr>
        <p:spPr>
          <a:xfrm>
            <a:off x="5849160" y="6643307"/>
            <a:ext cx="109753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dirty="0"/>
              <a:t>Nombre d’onde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920E376-6E48-4DEF-B16E-C683C0A7001C}"/>
              </a:ext>
            </a:extLst>
          </p:cNvPr>
          <p:cNvSpPr/>
          <p:nvPr/>
        </p:nvSpPr>
        <p:spPr>
          <a:xfrm>
            <a:off x="5257800" y="4057483"/>
            <a:ext cx="534315" cy="2800517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680F7943-91DE-46FC-8B13-7C580AE893B8}"/>
              </a:ext>
            </a:extLst>
          </p:cNvPr>
          <p:cNvSpPr/>
          <p:nvPr/>
        </p:nvSpPr>
        <p:spPr>
          <a:xfrm>
            <a:off x="6607592" y="5477509"/>
            <a:ext cx="534315" cy="130678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89D45AC7-FEE9-47B1-B796-179C8CD2BA1B}"/>
              </a:ext>
            </a:extLst>
          </p:cNvPr>
          <p:cNvSpPr/>
          <p:nvPr/>
        </p:nvSpPr>
        <p:spPr>
          <a:xfrm>
            <a:off x="8476791" y="5130821"/>
            <a:ext cx="534315" cy="1512486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7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analytique de la FSE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82170" y="834079"/>
            <a:ext cx="8561779" cy="497462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  <a:latin typeface="Brandon Text Regular" panose="020B0503020203060203" pitchFamily="34" charset="0"/>
              </a:rPr>
              <a:t>Coefficients de transfert: Validation numérique</a:t>
            </a:r>
          </a:p>
          <a:p>
            <a:endParaRPr lang="en-GB" sz="2000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8B98332-B47C-4DCB-85CE-4BF3E73807C6}"/>
              </a:ext>
            </a:extLst>
          </p:cNvPr>
          <p:cNvSpPr txBox="1"/>
          <p:nvPr/>
        </p:nvSpPr>
        <p:spPr>
          <a:xfrm rot="16200000">
            <a:off x="1963715" y="1841258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FSE Radiale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61DF16C-06BE-4F52-A819-1B322FC82084}"/>
              </a:ext>
            </a:extLst>
          </p:cNvPr>
          <p:cNvSpPr txBox="1"/>
          <p:nvPr/>
        </p:nvSpPr>
        <p:spPr>
          <a:xfrm rot="16200000">
            <a:off x="1996446" y="4766457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FSE Tangentielle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DF7EE6-99E2-40AA-B275-6597E537A947}"/>
              </a:ext>
            </a:extLst>
          </p:cNvPr>
          <p:cNvGrpSpPr/>
          <p:nvPr/>
        </p:nvGrpSpPr>
        <p:grpSpPr>
          <a:xfrm>
            <a:off x="-3404567" y="3800854"/>
            <a:ext cx="6296688" cy="6114291"/>
            <a:chOff x="-1657217" y="2474752"/>
            <a:chExt cx="4890782" cy="5064443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1B52C5D-8712-462D-A60D-DBA0C3BBA332}"/>
                </a:ext>
              </a:extLst>
            </p:cNvPr>
            <p:cNvGrpSpPr/>
            <p:nvPr/>
          </p:nvGrpSpPr>
          <p:grpSpPr>
            <a:xfrm>
              <a:off x="-1138868" y="2834427"/>
              <a:ext cx="4270628" cy="4182353"/>
              <a:chOff x="152400" y="1598560"/>
              <a:chExt cx="4781550" cy="4781550"/>
            </a:xfrm>
          </p:grpSpPr>
          <p:sp>
            <p:nvSpPr>
              <p:cNvPr id="29" name="Oval 1029">
                <a:extLst>
                  <a:ext uri="{FF2B5EF4-FFF2-40B4-BE49-F238E27FC236}">
                    <a16:creationId xmlns:a16="http://schemas.microsoft.com/office/drawing/2014/main" id="{A7F208A3-5EED-45CD-8959-E8C6F8D41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" y="1598560"/>
                <a:ext cx="4781550" cy="478155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0" name="Oval 1030">
                <a:extLst>
                  <a:ext uri="{FF2B5EF4-FFF2-40B4-BE49-F238E27FC236}">
                    <a16:creationId xmlns:a16="http://schemas.microsoft.com/office/drawing/2014/main" id="{26AA04FA-6C1B-4881-9552-AE47F27C6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875" y="1918170"/>
                <a:ext cx="4038600" cy="4038600"/>
              </a:xfrm>
              <a:prstGeom prst="ellipse">
                <a:avLst/>
              </a:prstGeom>
              <a:solidFill>
                <a:sysClr val="window" lastClr="FFFFFF"/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1" name="Rectangle 1195">
                <a:extLst>
                  <a:ext uri="{FF2B5EF4-FFF2-40B4-BE49-F238E27FC236}">
                    <a16:creationId xmlns:a16="http://schemas.microsoft.com/office/drawing/2014/main" id="{37310917-ED77-4F34-96BB-2D48228C7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441383" y="5549778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2" name="Rectangle 1195">
                <a:extLst>
                  <a:ext uri="{FF2B5EF4-FFF2-40B4-BE49-F238E27FC236}">
                    <a16:creationId xmlns:a16="http://schemas.microsoft.com/office/drawing/2014/main" id="{F0BE9922-3437-4045-9772-F2AF3359B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40784" y="1896151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3" name="Rectangle 1195">
                <a:extLst>
                  <a:ext uri="{FF2B5EF4-FFF2-40B4-BE49-F238E27FC236}">
                    <a16:creationId xmlns:a16="http://schemas.microsoft.com/office/drawing/2014/main" id="{F68E2469-95BB-4287-BC0D-48718E16B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165311" y="3719595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4" name="Rectangle 1195">
                <a:extLst>
                  <a:ext uri="{FF2B5EF4-FFF2-40B4-BE49-F238E27FC236}">
                    <a16:creationId xmlns:a16="http://schemas.microsoft.com/office/drawing/2014/main" id="{882A1484-A1AF-407B-8000-1E0D77C9D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626119">
                <a:off x="3938059" y="4612412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5" name="Rectangle 1195">
                <a:extLst>
                  <a:ext uri="{FF2B5EF4-FFF2-40B4-BE49-F238E27FC236}">
                    <a16:creationId xmlns:a16="http://schemas.microsoft.com/office/drawing/2014/main" id="{1FF86F2B-B58C-43F3-9FF4-15B4FD847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905525">
                <a:off x="3387047" y="5269150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6" name="Rectangle 1195">
                <a:extLst>
                  <a:ext uri="{FF2B5EF4-FFF2-40B4-BE49-F238E27FC236}">
                    <a16:creationId xmlns:a16="http://schemas.microsoft.com/office/drawing/2014/main" id="{0CFA159A-2E86-4F5A-BEAD-486A4AD48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175219">
                <a:off x="3959487" y="2853916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7" name="Rectangle 1195">
                <a:extLst>
                  <a:ext uri="{FF2B5EF4-FFF2-40B4-BE49-F238E27FC236}">
                    <a16:creationId xmlns:a16="http://schemas.microsoft.com/office/drawing/2014/main" id="{D14A8F84-7844-48D3-A8A5-125EA587F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438629">
                <a:off x="3373525" y="2201322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8" name="Rectangle 1195">
                <a:extLst>
                  <a:ext uri="{FF2B5EF4-FFF2-40B4-BE49-F238E27FC236}">
                    <a16:creationId xmlns:a16="http://schemas.microsoft.com/office/drawing/2014/main" id="{A9C193F3-C97A-4B1D-B575-80C5EA02E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514406" y="3727672"/>
                <a:ext cx="445582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9" name="Rectangle 1195">
                <a:extLst>
                  <a:ext uri="{FF2B5EF4-FFF2-40B4-BE49-F238E27FC236}">
                    <a16:creationId xmlns:a16="http://schemas.microsoft.com/office/drawing/2014/main" id="{549451A8-49DD-4C29-9D80-A87866636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14956" flipH="1">
                <a:off x="1472882" y="5327413"/>
                <a:ext cx="411644" cy="435331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0" name="Rectangle 1195">
                <a:extLst>
                  <a:ext uri="{FF2B5EF4-FFF2-40B4-BE49-F238E27FC236}">
                    <a16:creationId xmlns:a16="http://schemas.microsoft.com/office/drawing/2014/main" id="{D343664A-79E6-451C-A5C4-16BC982D3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745527" flipH="1">
                <a:off x="794898" y="4675188"/>
                <a:ext cx="445582" cy="455249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1" name="Rectangle 1195">
                <a:extLst>
                  <a:ext uri="{FF2B5EF4-FFF2-40B4-BE49-F238E27FC236}">
                    <a16:creationId xmlns:a16="http://schemas.microsoft.com/office/drawing/2014/main" id="{08DBD477-D40A-46F0-8C7E-F5389ECF5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659190" flipH="1">
                <a:off x="1470178" y="2121327"/>
                <a:ext cx="445582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2" name="Rectangle 1195">
                <a:extLst>
                  <a:ext uri="{FF2B5EF4-FFF2-40B4-BE49-F238E27FC236}">
                    <a16:creationId xmlns:a16="http://schemas.microsoft.com/office/drawing/2014/main" id="{2D07DBD8-6292-4917-97AB-4F3AC3E16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34629" flipH="1">
                <a:off x="775698" y="2761959"/>
                <a:ext cx="46740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14A25A6F-7997-45DA-AC09-2A3E70539CE6}"/>
                  </a:ext>
                </a:extLst>
              </p:cNvPr>
              <p:cNvGrpSpPr/>
              <p:nvPr/>
            </p:nvGrpSpPr>
            <p:grpSpPr>
              <a:xfrm>
                <a:off x="1115230" y="5165618"/>
                <a:ext cx="231933" cy="221651"/>
                <a:chOff x="5459956" y="3910444"/>
                <a:chExt cx="334850" cy="320005"/>
              </a:xfrm>
            </p:grpSpPr>
            <p:sp>
              <p:nvSpPr>
                <p:cNvPr id="72" name="Ellipse 71">
                  <a:extLst>
                    <a:ext uri="{FF2B5EF4-FFF2-40B4-BE49-F238E27FC236}">
                      <a16:creationId xmlns:a16="http://schemas.microsoft.com/office/drawing/2014/main" id="{5013EA5A-FDE0-41AE-BF56-7F6F363ECF05}"/>
                    </a:ext>
                  </a:extLst>
                </p:cNvPr>
                <p:cNvSpPr/>
                <p:nvPr/>
              </p:nvSpPr>
              <p:spPr>
                <a:xfrm>
                  <a:off x="5459956" y="3910444"/>
                  <a:ext cx="334850" cy="320005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" name="Connecteur droit 72">
                  <a:extLst>
                    <a:ext uri="{FF2B5EF4-FFF2-40B4-BE49-F238E27FC236}">
                      <a16:creationId xmlns:a16="http://schemas.microsoft.com/office/drawing/2014/main" id="{50D206CD-D0CB-4082-98AA-C9CA37377A1A}"/>
                    </a:ext>
                  </a:extLst>
                </p:cNvPr>
                <p:cNvCxnSpPr>
                  <a:cxnSpLocks/>
                  <a:stCxn id="72" idx="0"/>
                  <a:endCxn id="72" idx="4"/>
                </p:cNvCxnSpPr>
                <p:nvPr/>
              </p:nvCxnSpPr>
              <p:spPr>
                <a:xfrm>
                  <a:off x="5627381" y="3910444"/>
                  <a:ext cx="0" cy="320005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74" name="Connecteur droit 73">
                  <a:extLst>
                    <a:ext uri="{FF2B5EF4-FFF2-40B4-BE49-F238E27FC236}">
                      <a16:creationId xmlns:a16="http://schemas.microsoft.com/office/drawing/2014/main" id="{539D9C54-4FDC-41CD-9F78-7129579CD0AA}"/>
                    </a:ext>
                  </a:extLst>
                </p:cNvPr>
                <p:cNvCxnSpPr>
                  <a:cxnSpLocks/>
                  <a:stCxn id="72" idx="2"/>
                  <a:endCxn id="72" idx="6"/>
                </p:cNvCxnSpPr>
                <p:nvPr/>
              </p:nvCxnSpPr>
              <p:spPr>
                <a:xfrm>
                  <a:off x="5459956" y="4070447"/>
                  <a:ext cx="334850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445751D3-C296-4E5B-8379-01C0CA5F9EDE}"/>
                  </a:ext>
                </a:extLst>
              </p:cNvPr>
              <p:cNvGrpSpPr/>
              <p:nvPr/>
            </p:nvGrpSpPr>
            <p:grpSpPr>
              <a:xfrm>
                <a:off x="2037518" y="5618195"/>
                <a:ext cx="231934" cy="221651"/>
                <a:chOff x="5459955" y="3910444"/>
                <a:chExt cx="334851" cy="320005"/>
              </a:xfrm>
            </p:grpSpPr>
            <p:sp>
              <p:nvSpPr>
                <p:cNvPr id="69" name="Ellipse 68">
                  <a:extLst>
                    <a:ext uri="{FF2B5EF4-FFF2-40B4-BE49-F238E27FC236}">
                      <a16:creationId xmlns:a16="http://schemas.microsoft.com/office/drawing/2014/main" id="{73D3C758-D0B3-4407-9A19-DAD95877639C}"/>
                    </a:ext>
                  </a:extLst>
                </p:cNvPr>
                <p:cNvSpPr/>
                <p:nvPr/>
              </p:nvSpPr>
              <p:spPr>
                <a:xfrm>
                  <a:off x="5459956" y="3910444"/>
                  <a:ext cx="334850" cy="320005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" name="Connecteur droit 69">
                  <a:extLst>
                    <a:ext uri="{FF2B5EF4-FFF2-40B4-BE49-F238E27FC236}">
                      <a16:creationId xmlns:a16="http://schemas.microsoft.com/office/drawing/2014/main" id="{419BD842-9A0F-480B-B560-54E853E1B382}"/>
                    </a:ext>
                  </a:extLst>
                </p:cNvPr>
                <p:cNvCxnSpPr>
                  <a:cxnSpLocks/>
                  <a:stCxn id="69" idx="0"/>
                  <a:endCxn id="69" idx="4"/>
                </p:cNvCxnSpPr>
                <p:nvPr/>
              </p:nvCxnSpPr>
              <p:spPr>
                <a:xfrm>
                  <a:off x="5627381" y="3910444"/>
                  <a:ext cx="0" cy="320005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2C8FE121-10E0-4C92-9B47-2325C5AAA0DA}"/>
                    </a:ext>
                  </a:extLst>
                </p:cNvPr>
                <p:cNvCxnSpPr>
                  <a:cxnSpLocks/>
                  <a:stCxn id="69" idx="2"/>
                  <a:endCxn id="69" idx="6"/>
                </p:cNvCxnSpPr>
                <p:nvPr/>
              </p:nvCxnSpPr>
              <p:spPr>
                <a:xfrm>
                  <a:off x="5459955" y="4070450"/>
                  <a:ext cx="334849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5B200F54-C38F-41CC-9C80-97B95098D06C}"/>
                  </a:ext>
                </a:extLst>
              </p:cNvPr>
              <p:cNvGrpSpPr/>
              <p:nvPr/>
            </p:nvGrpSpPr>
            <p:grpSpPr>
              <a:xfrm>
                <a:off x="3812086" y="5075950"/>
                <a:ext cx="231933" cy="221651"/>
                <a:chOff x="2190642" y="5673195"/>
                <a:chExt cx="231933" cy="221651"/>
              </a:xfrm>
            </p:grpSpPr>
            <p:sp>
              <p:nvSpPr>
                <p:cNvPr id="67" name="Ellipse 66">
                  <a:extLst>
                    <a:ext uri="{FF2B5EF4-FFF2-40B4-BE49-F238E27FC236}">
                      <a16:creationId xmlns:a16="http://schemas.microsoft.com/office/drawing/2014/main" id="{08F7DA73-AED0-4B83-9585-39588167F51B}"/>
                    </a:ext>
                  </a:extLst>
                </p:cNvPr>
                <p:cNvSpPr/>
                <p:nvPr/>
              </p:nvSpPr>
              <p:spPr>
                <a:xfrm>
                  <a:off x="2190642" y="5673195"/>
                  <a:ext cx="231933" cy="221651"/>
                </a:xfrm>
                <a:prstGeom prst="ellipse">
                  <a:avLst/>
                </a:prstGeom>
                <a:solidFill>
                  <a:srgbClr val="0069A1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Ellipse 67">
                  <a:extLst>
                    <a:ext uri="{FF2B5EF4-FFF2-40B4-BE49-F238E27FC236}">
                      <a16:creationId xmlns:a16="http://schemas.microsoft.com/office/drawing/2014/main" id="{20D57740-220D-4BC4-9EE4-9EA0B9C8DE7B}"/>
                    </a:ext>
                  </a:extLst>
                </p:cNvPr>
                <p:cNvSpPr/>
                <p:nvPr/>
              </p:nvSpPr>
              <p:spPr>
                <a:xfrm>
                  <a:off x="2289982" y="5767394"/>
                  <a:ext cx="45719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D679C43C-046B-4D0B-98E7-82AF2E239979}"/>
                  </a:ext>
                </a:extLst>
              </p:cNvPr>
              <p:cNvGrpSpPr/>
              <p:nvPr/>
            </p:nvGrpSpPr>
            <p:grpSpPr>
              <a:xfrm>
                <a:off x="2982675" y="5617895"/>
                <a:ext cx="231933" cy="221651"/>
                <a:chOff x="2190642" y="5673195"/>
                <a:chExt cx="231933" cy="221651"/>
              </a:xfrm>
            </p:grpSpPr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63522394-B6F5-4C86-A1EB-8ADE2F502EF0}"/>
                    </a:ext>
                  </a:extLst>
                </p:cNvPr>
                <p:cNvSpPr/>
                <p:nvPr/>
              </p:nvSpPr>
              <p:spPr>
                <a:xfrm>
                  <a:off x="2190642" y="5673195"/>
                  <a:ext cx="231933" cy="221651"/>
                </a:xfrm>
                <a:prstGeom prst="ellipse">
                  <a:avLst/>
                </a:prstGeom>
                <a:solidFill>
                  <a:srgbClr val="0069A1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Ellipse 65">
                  <a:extLst>
                    <a:ext uri="{FF2B5EF4-FFF2-40B4-BE49-F238E27FC236}">
                      <a16:creationId xmlns:a16="http://schemas.microsoft.com/office/drawing/2014/main" id="{1BFF09D6-F010-4373-A366-A5917F714004}"/>
                    </a:ext>
                  </a:extLst>
                </p:cNvPr>
                <p:cNvSpPr/>
                <p:nvPr/>
              </p:nvSpPr>
              <p:spPr>
                <a:xfrm>
                  <a:off x="2289982" y="5767394"/>
                  <a:ext cx="45719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8ECB9A95-16B6-44CD-8FA8-9CB25276100E}"/>
                  </a:ext>
                </a:extLst>
              </p:cNvPr>
              <p:cNvGrpSpPr/>
              <p:nvPr/>
            </p:nvGrpSpPr>
            <p:grpSpPr>
              <a:xfrm>
                <a:off x="1220133" y="2526055"/>
                <a:ext cx="231934" cy="221651"/>
                <a:chOff x="2232586" y="2397747"/>
                <a:chExt cx="231934" cy="221651"/>
              </a:xfrm>
            </p:grpSpPr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2E90DA8D-86E0-4911-824E-5E58C38D06D9}"/>
                    </a:ext>
                  </a:extLst>
                </p:cNvPr>
                <p:cNvSpPr/>
                <p:nvPr/>
              </p:nvSpPr>
              <p:spPr>
                <a:xfrm>
                  <a:off x="2232587" y="2397747"/>
                  <a:ext cx="231933" cy="221651"/>
                </a:xfrm>
                <a:prstGeom prst="ellipse">
                  <a:avLst/>
                </a:prstGeom>
                <a:solidFill>
                  <a:srgbClr val="146194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6557DF23-A76B-4A64-A7B2-2A4FD8C01C18}"/>
                    </a:ext>
                  </a:extLst>
                </p:cNvPr>
                <p:cNvCxnSpPr>
                  <a:cxnSpLocks/>
                  <a:stCxn id="62" idx="0"/>
                  <a:endCxn id="62" idx="4"/>
                </p:cNvCxnSpPr>
                <p:nvPr/>
              </p:nvCxnSpPr>
              <p:spPr>
                <a:xfrm>
                  <a:off x="2348553" y="2397747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663A51D7-B11E-402A-B09A-16A581F4A411}"/>
                    </a:ext>
                  </a:extLst>
                </p:cNvPr>
                <p:cNvCxnSpPr>
                  <a:cxnSpLocks/>
                  <a:stCxn id="62" idx="2"/>
                  <a:endCxn id="62" idx="6"/>
                </p:cNvCxnSpPr>
                <p:nvPr/>
              </p:nvCxnSpPr>
              <p:spPr>
                <a:xfrm>
                  <a:off x="2232586" y="2508575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8" name="Groupe 47">
                <a:extLst>
                  <a:ext uri="{FF2B5EF4-FFF2-40B4-BE49-F238E27FC236}">
                    <a16:creationId xmlns:a16="http://schemas.microsoft.com/office/drawing/2014/main" id="{384F72D3-37A1-473F-9963-CFFCAAED70AA}"/>
                  </a:ext>
                </a:extLst>
              </p:cNvPr>
              <p:cNvGrpSpPr/>
              <p:nvPr/>
            </p:nvGrpSpPr>
            <p:grpSpPr>
              <a:xfrm>
                <a:off x="711237" y="4275927"/>
                <a:ext cx="231933" cy="221651"/>
                <a:chOff x="2813161" y="2487372"/>
                <a:chExt cx="231933" cy="22165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03FD9C31-FB1A-4C89-A628-720155EBFAFA}"/>
                    </a:ext>
                  </a:extLst>
                </p:cNvPr>
                <p:cNvSpPr/>
                <p:nvPr/>
              </p:nvSpPr>
              <p:spPr>
                <a:xfrm>
                  <a:off x="2813161" y="2487372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Ellipse 60">
                  <a:extLst>
                    <a:ext uri="{FF2B5EF4-FFF2-40B4-BE49-F238E27FC236}">
                      <a16:creationId xmlns:a16="http://schemas.microsoft.com/office/drawing/2014/main" id="{D982A3DA-1D25-4A1E-86A4-FB5CB9CEE3E1}"/>
                    </a:ext>
                  </a:extLst>
                </p:cNvPr>
                <p:cNvSpPr/>
                <p:nvPr/>
              </p:nvSpPr>
              <p:spPr>
                <a:xfrm>
                  <a:off x="2906107" y="2578374"/>
                  <a:ext cx="54640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oupe 48">
                <a:extLst>
                  <a:ext uri="{FF2B5EF4-FFF2-40B4-BE49-F238E27FC236}">
                    <a16:creationId xmlns:a16="http://schemas.microsoft.com/office/drawing/2014/main" id="{C25B5643-E497-4001-8A50-65ACF42A4771}"/>
                  </a:ext>
                </a:extLst>
              </p:cNvPr>
              <p:cNvGrpSpPr/>
              <p:nvPr/>
            </p:nvGrpSpPr>
            <p:grpSpPr>
              <a:xfrm>
                <a:off x="2078054" y="2035944"/>
                <a:ext cx="231934" cy="221651"/>
                <a:chOff x="2232586" y="2397747"/>
                <a:chExt cx="231934" cy="221651"/>
              </a:xfrm>
            </p:grpSpPr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2797173F-0256-408C-972C-38F4E45ED9FB}"/>
                    </a:ext>
                  </a:extLst>
                </p:cNvPr>
                <p:cNvSpPr/>
                <p:nvPr/>
              </p:nvSpPr>
              <p:spPr>
                <a:xfrm>
                  <a:off x="2232587" y="2397747"/>
                  <a:ext cx="231933" cy="221651"/>
                </a:xfrm>
                <a:prstGeom prst="ellipse">
                  <a:avLst/>
                </a:prstGeom>
                <a:solidFill>
                  <a:srgbClr val="146194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34D6CDAA-D1AB-400E-BFAF-CB1EED557DC2}"/>
                    </a:ext>
                  </a:extLst>
                </p:cNvPr>
                <p:cNvCxnSpPr>
                  <a:cxnSpLocks/>
                  <a:stCxn id="57" idx="0"/>
                  <a:endCxn id="57" idx="4"/>
                </p:cNvCxnSpPr>
                <p:nvPr/>
              </p:nvCxnSpPr>
              <p:spPr>
                <a:xfrm>
                  <a:off x="2348553" y="2397747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9" name="Connecteur droit 58">
                  <a:extLst>
                    <a:ext uri="{FF2B5EF4-FFF2-40B4-BE49-F238E27FC236}">
                      <a16:creationId xmlns:a16="http://schemas.microsoft.com/office/drawing/2014/main" id="{23AA26C5-191A-4F69-8B37-18795A423F5D}"/>
                    </a:ext>
                  </a:extLst>
                </p:cNvPr>
                <p:cNvCxnSpPr>
                  <a:cxnSpLocks/>
                  <a:stCxn id="57" idx="2"/>
                  <a:endCxn id="57" idx="6"/>
                </p:cNvCxnSpPr>
                <p:nvPr/>
              </p:nvCxnSpPr>
              <p:spPr>
                <a:xfrm>
                  <a:off x="2232586" y="2508575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DF8671E0-0ECC-4E38-8028-5F2ED4BC65DE}"/>
                  </a:ext>
                </a:extLst>
              </p:cNvPr>
              <p:cNvGrpSpPr/>
              <p:nvPr/>
            </p:nvGrpSpPr>
            <p:grpSpPr>
              <a:xfrm>
                <a:off x="701099" y="3321063"/>
                <a:ext cx="231933" cy="221651"/>
                <a:chOff x="2813161" y="2487372"/>
                <a:chExt cx="231933" cy="221651"/>
              </a:xfrm>
            </p:grpSpPr>
            <p:sp>
              <p:nvSpPr>
                <p:cNvPr id="55" name="Ellipse 54">
                  <a:extLst>
                    <a:ext uri="{FF2B5EF4-FFF2-40B4-BE49-F238E27FC236}">
                      <a16:creationId xmlns:a16="http://schemas.microsoft.com/office/drawing/2014/main" id="{CD7EC708-4167-48C9-810A-AC3575764A3C}"/>
                    </a:ext>
                  </a:extLst>
                </p:cNvPr>
                <p:cNvSpPr/>
                <p:nvPr/>
              </p:nvSpPr>
              <p:spPr>
                <a:xfrm>
                  <a:off x="2813161" y="2487372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9BED644E-AFF0-4CE7-8E4A-027B28AFB661}"/>
                    </a:ext>
                  </a:extLst>
                </p:cNvPr>
                <p:cNvSpPr/>
                <p:nvPr/>
              </p:nvSpPr>
              <p:spPr>
                <a:xfrm>
                  <a:off x="2906107" y="2578374"/>
                  <a:ext cx="54640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063E3FCC-57C3-4C71-85AD-00C5B284A1D3}"/>
                  </a:ext>
                </a:extLst>
              </p:cNvPr>
              <p:cNvGrpSpPr/>
              <p:nvPr/>
            </p:nvGrpSpPr>
            <p:grpSpPr>
              <a:xfrm>
                <a:off x="4196602" y="4255972"/>
                <a:ext cx="231934" cy="221651"/>
                <a:chOff x="2146687" y="2002438"/>
                <a:chExt cx="231934" cy="221651"/>
              </a:xfrm>
            </p:grpSpPr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id="{9D327375-A184-4011-A710-1D5AC8899A4A}"/>
                    </a:ext>
                  </a:extLst>
                </p:cNvPr>
                <p:cNvSpPr/>
                <p:nvPr/>
              </p:nvSpPr>
              <p:spPr>
                <a:xfrm>
                  <a:off x="2146688" y="2002438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EFB160B0-27A9-4B45-8D37-994A99FB69C3}"/>
                    </a:ext>
                  </a:extLst>
                </p:cNvPr>
                <p:cNvCxnSpPr>
                  <a:cxnSpLocks/>
                  <a:stCxn id="52" idx="0"/>
                  <a:endCxn id="52" idx="4"/>
                </p:cNvCxnSpPr>
                <p:nvPr/>
              </p:nvCxnSpPr>
              <p:spPr>
                <a:xfrm>
                  <a:off x="2262654" y="2002438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4" name="Connecteur droit 53">
                  <a:extLst>
                    <a:ext uri="{FF2B5EF4-FFF2-40B4-BE49-F238E27FC236}">
                      <a16:creationId xmlns:a16="http://schemas.microsoft.com/office/drawing/2014/main" id="{D90C006B-BBF6-4284-BFD6-D575F1D73852}"/>
                    </a:ext>
                  </a:extLst>
                </p:cNvPr>
                <p:cNvCxnSpPr>
                  <a:cxnSpLocks/>
                  <a:stCxn id="52" idx="2"/>
                  <a:endCxn id="52" idx="6"/>
                </p:cNvCxnSpPr>
                <p:nvPr/>
              </p:nvCxnSpPr>
              <p:spPr>
                <a:xfrm>
                  <a:off x="2146687" y="2113266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15" name="Oval 1029">
              <a:extLst>
                <a:ext uri="{FF2B5EF4-FFF2-40B4-BE49-F238E27FC236}">
                  <a16:creationId xmlns:a16="http://schemas.microsoft.com/office/drawing/2014/main" id="{13109F32-9829-4F57-86FA-CC74ADD59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1960" y="3764504"/>
              <a:ext cx="2299955" cy="2252414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12700">
              <a:solidFill>
                <a:sysClr val="window" lastClr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endParaRPr>
            </a:p>
          </p:txBody>
        </p:sp>
        <p:sp>
          <p:nvSpPr>
            <p:cNvPr id="20" name="Arc plein 19">
              <a:extLst>
                <a:ext uri="{FF2B5EF4-FFF2-40B4-BE49-F238E27FC236}">
                  <a16:creationId xmlns:a16="http://schemas.microsoft.com/office/drawing/2014/main" id="{072A9088-5230-43E9-AB31-DE7E43A259CC}"/>
                </a:ext>
              </a:extLst>
            </p:cNvPr>
            <p:cNvSpPr/>
            <p:nvPr/>
          </p:nvSpPr>
          <p:spPr>
            <a:xfrm>
              <a:off x="-131494" y="3774349"/>
              <a:ext cx="2276137" cy="2200968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Arc plein 20">
              <a:extLst>
                <a:ext uri="{FF2B5EF4-FFF2-40B4-BE49-F238E27FC236}">
                  <a16:creationId xmlns:a16="http://schemas.microsoft.com/office/drawing/2014/main" id="{8EDCCA52-A073-4284-B041-8A34A0FACA96}"/>
                </a:ext>
              </a:extLst>
            </p:cNvPr>
            <p:cNvSpPr/>
            <p:nvPr/>
          </p:nvSpPr>
          <p:spPr>
            <a:xfrm rot="5400000">
              <a:off x="-105560" y="3764221"/>
              <a:ext cx="2229088" cy="2247424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2" name="Arc plein 21">
              <a:extLst>
                <a:ext uri="{FF2B5EF4-FFF2-40B4-BE49-F238E27FC236}">
                  <a16:creationId xmlns:a16="http://schemas.microsoft.com/office/drawing/2014/main" id="{395ED4A3-4A38-4C64-B1F8-39F6B5116ADE}"/>
                </a:ext>
              </a:extLst>
            </p:cNvPr>
            <p:cNvSpPr/>
            <p:nvPr/>
          </p:nvSpPr>
          <p:spPr>
            <a:xfrm rot="10800000">
              <a:off x="-142611" y="3806029"/>
              <a:ext cx="2276137" cy="2200968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Arc plein 22">
              <a:extLst>
                <a:ext uri="{FF2B5EF4-FFF2-40B4-BE49-F238E27FC236}">
                  <a16:creationId xmlns:a16="http://schemas.microsoft.com/office/drawing/2014/main" id="{8E2608FE-B369-4DE5-9678-CD2027240965}"/>
                </a:ext>
              </a:extLst>
            </p:cNvPr>
            <p:cNvSpPr/>
            <p:nvPr/>
          </p:nvSpPr>
          <p:spPr>
            <a:xfrm rot="16200000">
              <a:off x="-125434" y="3765638"/>
              <a:ext cx="2229088" cy="2247424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4" name="Organigramme : Connecteur 23">
              <a:extLst>
                <a:ext uri="{FF2B5EF4-FFF2-40B4-BE49-F238E27FC236}">
                  <a16:creationId xmlns:a16="http://schemas.microsoft.com/office/drawing/2014/main" id="{DB4A9CDB-7543-43DE-A814-63B355693D14}"/>
                </a:ext>
              </a:extLst>
            </p:cNvPr>
            <p:cNvSpPr/>
            <p:nvPr/>
          </p:nvSpPr>
          <p:spPr>
            <a:xfrm>
              <a:off x="818015" y="4716488"/>
              <a:ext cx="367660" cy="35055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63EEAF-C01E-4554-B49C-370C1A945A84}"/>
                </a:ext>
              </a:extLst>
            </p:cNvPr>
            <p:cNvSpPr/>
            <p:nvPr/>
          </p:nvSpPr>
          <p:spPr>
            <a:xfrm rot="5400000">
              <a:off x="-544044" y="3761586"/>
              <a:ext cx="2664436" cy="489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E67075B-CDA0-4A35-B8FB-E1E5F308B589}"/>
                </a:ext>
              </a:extLst>
            </p:cNvPr>
            <p:cNvSpPr/>
            <p:nvPr/>
          </p:nvSpPr>
          <p:spPr>
            <a:xfrm>
              <a:off x="-1367327" y="2474752"/>
              <a:ext cx="2424529" cy="489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F79B0DDE-FAE0-4DDD-8C92-7BF9E277F368}"/>
                  </a:ext>
                </a:extLst>
              </p:cNvPr>
              <p:cNvSpPr txBox="1"/>
              <p:nvPr/>
            </p:nvSpPr>
            <p:spPr>
              <a:xfrm>
                <a:off x="908043" y="3352796"/>
                <a:ext cx="2656639" cy="427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dirty="0"/>
                  <a:t> 99%</a:t>
                </a:r>
              </a:p>
            </p:txBody>
          </p:sp>
        </mc:Choice>
        <mc:Fallback xmlns="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F79B0DDE-FAE0-4DDD-8C92-7BF9E277F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043" y="3352796"/>
                <a:ext cx="2656639" cy="427553"/>
              </a:xfrm>
              <a:prstGeom prst="rect">
                <a:avLst/>
              </a:prstGeom>
              <a:blipFill>
                <a:blip r:embed="rId3"/>
                <a:stretch>
                  <a:fillRect l="-3211" t="-5714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Organigramme : Connecteur 76">
            <a:extLst>
              <a:ext uri="{FF2B5EF4-FFF2-40B4-BE49-F238E27FC236}">
                <a16:creationId xmlns:a16="http://schemas.microsoft.com/office/drawing/2014/main" id="{167A65CB-ADA1-4C03-BB41-ED4B58617D35}"/>
              </a:ext>
            </a:extLst>
          </p:cNvPr>
          <p:cNvSpPr/>
          <p:nvPr/>
        </p:nvSpPr>
        <p:spPr>
          <a:xfrm>
            <a:off x="-1728731" y="4990297"/>
            <a:ext cx="3600000" cy="3276000"/>
          </a:xfrm>
          <a:prstGeom prst="flowChartConnector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64DD469A-04F0-4CA2-8CF5-F8FF70A9A33E}"/>
              </a:ext>
            </a:extLst>
          </p:cNvPr>
          <p:cNvSpPr txBox="1"/>
          <p:nvPr/>
        </p:nvSpPr>
        <p:spPr>
          <a:xfrm>
            <a:off x="5908330" y="3710429"/>
            <a:ext cx="109753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dirty="0"/>
              <a:t>Nombre d’onde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9FAB43B3-BB16-4441-8913-98FCD937B8D6}"/>
              </a:ext>
            </a:extLst>
          </p:cNvPr>
          <p:cNvSpPr txBox="1"/>
          <p:nvPr/>
        </p:nvSpPr>
        <p:spPr>
          <a:xfrm>
            <a:off x="5908330" y="6507297"/>
            <a:ext cx="109753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dirty="0"/>
              <a:t>Nombre d’onde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E71BB2-BB77-4CB7-9D7B-338772868F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5" t="1821" r="484" b="7048"/>
          <a:stretch/>
        </p:blipFill>
        <p:spPr>
          <a:xfrm>
            <a:off x="3376969" y="3963813"/>
            <a:ext cx="5640565" cy="252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E1D84B2-4A39-41F3-A9B4-8B894CB08E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52" t="6614"/>
          <a:stretch/>
        </p:blipFill>
        <p:spPr>
          <a:xfrm>
            <a:off x="3351887" y="1263902"/>
            <a:ext cx="561867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97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Synthèse</a:t>
            </a:r>
            <a:endParaRPr lang="en-GB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6544AAD7-D557-4341-B70E-83AED0F567DB}"/>
              </a:ext>
            </a:extLst>
          </p:cNvPr>
          <p:cNvSpPr txBox="1"/>
          <p:nvPr/>
        </p:nvSpPr>
        <p:spPr>
          <a:xfrm>
            <a:off x="258763" y="927100"/>
            <a:ext cx="855339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Brandon Text Regular" panose="020B0503020203060203" pitchFamily="34" charset="0"/>
              </a:rPr>
              <a:t>Proposition d’une équation pour la FSE afin d’améliorer la précision pour un maillage donné.</a:t>
            </a:r>
            <a:br>
              <a:rPr lang="fr-FR" sz="2000" dirty="0">
                <a:latin typeface="Brandon Text Regular" panose="020B0503020203060203" pitchFamily="34" charset="0"/>
              </a:rPr>
            </a:br>
            <a:br>
              <a:rPr lang="fr-FR" sz="2000" dirty="0">
                <a:latin typeface="Brandon Text Regular" panose="020B0503020203060203" pitchFamily="34" charset="0"/>
              </a:rPr>
            </a:br>
            <a:br>
              <a:rPr lang="fr-FR" sz="2000" dirty="0">
                <a:latin typeface="Brandon Text Regular" panose="020B0503020203060203" pitchFamily="34" charset="0"/>
              </a:rPr>
            </a:br>
            <a:endParaRPr lang="fr-FR" sz="20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Brandon Text Regular" panose="020B0503020203060203" pitchFamily="34" charset="0"/>
              </a:rPr>
              <a:t>Ces coefficients ne « créent » pas de nouvelles harmoniques/nombres d’ondes.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Brandon Text Regular" panose="020B0503020203060203" pitchFamily="34" charset="0"/>
              </a:rPr>
              <a:t>Ces coefficients ont un effet significatif sur les nombres d’ondes les plus élevés.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Brandon Text Regular" panose="020B0503020203060203" pitchFamily="34" charset="0"/>
            </a:endParaRPr>
          </a:p>
          <a:p>
            <a:endParaRPr lang="fr-FR" sz="2000" b="1" dirty="0">
              <a:latin typeface="Brandon Text Regular" panose="020B0503020203060203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D735D2-752A-4009-818F-C75F5E560AFC}"/>
              </a:ext>
            </a:extLst>
          </p:cNvPr>
          <p:cNvSpPr txBox="1"/>
          <p:nvPr/>
        </p:nvSpPr>
        <p:spPr>
          <a:xfrm>
            <a:off x="258762" y="4984114"/>
            <a:ext cx="8626475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b="1" dirty="0">
                <a:latin typeface="Brandon Text Regular" panose="020B0503020203060203" pitchFamily="34" charset="0"/>
              </a:rPr>
              <a:t>Objectif Partie 3): </a:t>
            </a:r>
            <a:r>
              <a:rPr lang="fr-FR" dirty="0">
                <a:latin typeface="Brandon Text Regular" panose="020B0503020203060203" pitchFamily="34" charset="0"/>
              </a:rPr>
              <a:t>Analyser la précision de la résultante en tête de dent.</a:t>
            </a:r>
          </a:p>
          <a:p>
            <a:pPr algn="ctr"/>
            <a:endParaRPr lang="fr-FR" b="1" dirty="0">
              <a:latin typeface="Brandon Text Regular" panose="020B0503020203060203" pitchFamily="34" charset="0"/>
            </a:endParaRPr>
          </a:p>
          <a:p>
            <a:pPr algn="ctr"/>
            <a:r>
              <a:rPr lang="fr-FR" b="1" dirty="0">
                <a:latin typeface="Brandon Text Regular" panose="020B0503020203060203" pitchFamily="34" charset="0"/>
              </a:rPr>
              <a:t>Résultats: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>
                <a:latin typeface="Brandon Text Regular" panose="020B0503020203060203" pitchFamily="34" charset="0"/>
              </a:rPr>
              <a:t>Formule plus générale pour l’effet de modulation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>
                <a:latin typeface="Brandon Text Regular" panose="020B0503020203060203" pitchFamily="34" charset="0"/>
              </a:rPr>
              <a:t>Mise en évidence de la contribution du moment en tête de dent</a:t>
            </a:r>
            <a:endParaRPr lang="en-GB" dirty="0">
              <a:latin typeface="Brandon Text Regular" panose="020B050302020306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04E1A2A-5E37-4FD3-9DAE-AEA75B7BF7DA}"/>
                  </a:ext>
                </a:extLst>
              </p:cNvPr>
              <p:cNvSpPr txBox="1"/>
              <p:nvPr/>
            </p:nvSpPr>
            <p:spPr>
              <a:xfrm>
                <a:off x="1145841" y="1910217"/>
                <a:ext cx="2968120" cy="5177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>
                            <a:latin typeface="Cambria Math" panose="02040503050406030204" pitchFamily="18" charset="0"/>
                          </a:rPr>
                          <m:t>𝐓</m:t>
                        </m:r>
                      </m:e>
                    </m:acc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b="0" i="1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sbo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>
                            <a:latin typeface="Cambria Math" panose="02040503050406030204" pitchFamily="18" charset="0"/>
                          </a:rPr>
                          <m:t>𝐓</m:t>
                        </m:r>
                      </m:e>
                    </m:acc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b="0" i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fr-FR" b="0" i="1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1">
                                <a:latin typeface="Cambria Math" panose="02040503050406030204" pitchFamily="18" charset="0"/>
                              </a:rPr>
                              <m:t>ag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fr-FR" dirty="0">
                    <a:latin typeface="Brandon Text Regular" panose="020B0503020203060203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04E1A2A-5E37-4FD3-9DAE-AEA75B7BF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41" y="1910217"/>
                <a:ext cx="2968120" cy="5177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EA182429-A627-45CC-9AA8-37DA7E42DD3B}"/>
                  </a:ext>
                </a:extLst>
              </p:cNvPr>
              <p:cNvSpPr txBox="1"/>
              <p:nvPr/>
            </p:nvSpPr>
            <p:spPr>
              <a:xfrm>
                <a:off x="5269373" y="1873886"/>
                <a:ext cx="2751010" cy="630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μ</m:t>
                          </m:r>
                        </m:den>
                      </m:f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m:rPr>
                                    <m:brk m:alnAt="7"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  <m:sup>
                                    <m: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fr-FR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  <m:sup>
                                    <m: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  <m:sup>
                                    <m: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EA182429-A627-45CC-9AA8-37DA7E42D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373" y="1873886"/>
                <a:ext cx="2751010" cy="6302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876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AAA061-6156-4ABA-B41F-266E5C6AC3BB}"/>
              </a:ext>
            </a:extLst>
          </p:cNvPr>
          <p:cNvSpPr txBox="1"/>
          <p:nvPr/>
        </p:nvSpPr>
        <p:spPr>
          <a:xfrm>
            <a:off x="232608" y="1932730"/>
            <a:ext cx="85445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Brandon Text Regular" panose="020B0503020203060203" pitchFamily="34" charset="0"/>
              </a:rPr>
              <a:t>Etat de l’art sur le calcul des forces magnétiques</a:t>
            </a:r>
            <a:endParaRPr lang="fr-FR" sz="2400" b="1" dirty="0">
              <a:latin typeface="Brandon Text Regular" panose="020B0503020203060203" pitchFamily="34" charset="0"/>
            </a:endParaRPr>
          </a:p>
          <a:p>
            <a:pPr marL="342900" indent="-342900">
              <a:buAutoNum type="arabicParenR"/>
            </a:pPr>
            <a:endParaRPr lang="fr-FR" sz="2400" b="1" dirty="0">
              <a:solidFill>
                <a:schemeClr val="bg1">
                  <a:lumMod val="65000"/>
                </a:schemeClr>
              </a:solidFill>
              <a:latin typeface="Brandon Text Regular" panose="020B0503020203060203" pitchFamily="34" charset="0"/>
            </a:endParaRPr>
          </a:p>
          <a:p>
            <a:pPr marL="342900" indent="-342900">
              <a:buAutoNum type="arabicParenR"/>
            </a:pPr>
            <a:endParaRPr lang="fr-FR" sz="2400" b="1" dirty="0">
              <a:solidFill>
                <a:schemeClr val="bg1">
                  <a:lumMod val="65000"/>
                </a:schemeClr>
              </a:solidFill>
              <a:latin typeface="Brandon Text Regular" panose="020B0503020203060203" pitchFamily="34" charset="0"/>
            </a:endParaRPr>
          </a:p>
          <a:p>
            <a:pPr marL="342900" indent="-342900">
              <a:buAutoNum type="arabicParenR"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Brandon Text Regular" panose="020B0503020203060203" pitchFamily="34" charset="0"/>
              </a:rPr>
              <a:t>Analyse analytique des forces d’entrefer</a:t>
            </a:r>
          </a:p>
          <a:p>
            <a:pPr marL="342900" indent="-342900">
              <a:buAutoNum type="arabicParenR"/>
            </a:pPr>
            <a:endParaRPr lang="fr-FR" sz="2400" b="1" dirty="0">
              <a:latin typeface="Brandon Text Regular" panose="020B0503020203060203" pitchFamily="34" charset="0"/>
            </a:endParaRPr>
          </a:p>
          <a:p>
            <a:pPr marL="342900" indent="-342900">
              <a:buAutoNum type="arabicParenR"/>
            </a:pPr>
            <a:endParaRPr lang="fr-FR" sz="2400" b="1" dirty="0">
              <a:latin typeface="Brandon Text Regular" panose="020B0503020203060203" pitchFamily="34" charset="0"/>
            </a:endParaRPr>
          </a:p>
          <a:p>
            <a:pPr marL="342900" indent="-342900">
              <a:buAutoNum type="arabicParenR"/>
            </a:pPr>
            <a:r>
              <a:rPr lang="fr-FR" sz="2400" b="1" dirty="0">
                <a:latin typeface="Brandon Text Regular" panose="020B0503020203060203" pitchFamily="34" charset="0"/>
              </a:rPr>
              <a:t>Etude des forces intégrées par dent</a:t>
            </a:r>
          </a:p>
        </p:txBody>
      </p:sp>
    </p:spTree>
    <p:extLst>
      <p:ext uri="{BB962C8B-B14F-4D97-AF65-F5344CB8AC3E}">
        <p14:creationId xmlns:p14="http://schemas.microsoft.com/office/powerpoint/2010/main" val="1434687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  <a:endParaRPr lang="en-GB" dirty="0"/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AA146CFC-B4E3-4119-80B6-AF4EEF5430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" r="40995" b="7576"/>
          <a:stretch/>
        </p:blipFill>
        <p:spPr>
          <a:xfrm>
            <a:off x="6781770" y="4807494"/>
            <a:ext cx="2113850" cy="1763449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031BC241-02DF-42D0-A629-3E89B6882E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" b="5321"/>
          <a:stretch/>
        </p:blipFill>
        <p:spPr>
          <a:xfrm>
            <a:off x="3463695" y="4807494"/>
            <a:ext cx="2059852" cy="1670148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C7D98898-93CA-444A-976C-9C092C3D38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/>
          <a:stretch/>
        </p:blipFill>
        <p:spPr>
          <a:xfrm>
            <a:off x="431259" y="4766854"/>
            <a:ext cx="1985451" cy="1763449"/>
          </a:xfrm>
          <a:prstGeom prst="rect">
            <a:avLst/>
          </a:prstGeom>
        </p:spPr>
      </p:pic>
      <p:sp>
        <p:nvSpPr>
          <p:cNvPr id="71" name="Sous-titre 1">
            <a:extLst>
              <a:ext uri="{FF2B5EF4-FFF2-40B4-BE49-F238E27FC236}">
                <a16:creationId xmlns:a16="http://schemas.microsoft.com/office/drawing/2014/main" id="{1E617E77-08A0-4638-B6D2-CA891570B280}"/>
              </a:ext>
            </a:extLst>
          </p:cNvPr>
          <p:cNvSpPr txBox="1">
            <a:spLocks/>
          </p:cNvSpPr>
          <p:nvPr/>
        </p:nvSpPr>
        <p:spPr>
          <a:xfrm>
            <a:off x="2729858" y="3837002"/>
            <a:ext cx="3487278" cy="108125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Brandon Text Regular" panose="020B0503020203060203" pitchFamily="34" charset="0"/>
              </a:rPr>
              <a:t>Aérodynamiques</a:t>
            </a:r>
            <a:endParaRPr lang="en-US" sz="1600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</p:txBody>
      </p:sp>
      <p:sp>
        <p:nvSpPr>
          <p:cNvPr id="72" name="Sous-titre 1">
            <a:extLst>
              <a:ext uri="{FF2B5EF4-FFF2-40B4-BE49-F238E27FC236}">
                <a16:creationId xmlns:a16="http://schemas.microsoft.com/office/drawing/2014/main" id="{54EFA2EF-5C53-4D6E-9BAF-806B42DB9385}"/>
              </a:ext>
            </a:extLst>
          </p:cNvPr>
          <p:cNvSpPr txBox="1">
            <a:spLocks/>
          </p:cNvSpPr>
          <p:nvPr/>
        </p:nvSpPr>
        <p:spPr>
          <a:xfrm>
            <a:off x="35496" y="1215432"/>
            <a:ext cx="11176369" cy="852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solidFill>
                <a:schemeClr val="tx1"/>
              </a:solidFill>
            </a:endParaRPr>
          </a:p>
          <a:p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73" name="Sous-titre 1">
            <a:extLst>
              <a:ext uri="{FF2B5EF4-FFF2-40B4-BE49-F238E27FC236}">
                <a16:creationId xmlns:a16="http://schemas.microsoft.com/office/drawing/2014/main" id="{798190DF-0F0D-4F07-99A1-77C5F31FB3FB}"/>
              </a:ext>
            </a:extLst>
          </p:cNvPr>
          <p:cNvSpPr txBox="1">
            <a:spLocks/>
          </p:cNvSpPr>
          <p:nvPr/>
        </p:nvSpPr>
        <p:spPr>
          <a:xfrm>
            <a:off x="6845372" y="4130123"/>
            <a:ext cx="1986646" cy="495016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>
                <a:solidFill>
                  <a:schemeClr val="tx1"/>
                </a:solidFill>
                <a:latin typeface="Brandon Text Regular" panose="020B0503020203060203" pitchFamily="34" charset="0"/>
              </a:rPr>
              <a:t>Electromagnétiques</a:t>
            </a:r>
            <a:r>
              <a:rPr lang="en-US" sz="1600" dirty="0">
                <a:solidFill>
                  <a:schemeClr val="tx1"/>
                </a:solidFill>
                <a:latin typeface="Brandon Text Regular" panose="020B0503020203060203" pitchFamily="34" charset="0"/>
              </a:rPr>
              <a:t> </a:t>
            </a:r>
          </a:p>
        </p:txBody>
      </p:sp>
      <p:sp>
        <p:nvSpPr>
          <p:cNvPr id="74" name="Sous-titre 1">
            <a:extLst>
              <a:ext uri="{FF2B5EF4-FFF2-40B4-BE49-F238E27FC236}">
                <a16:creationId xmlns:a16="http://schemas.microsoft.com/office/drawing/2014/main" id="{403ED795-62AF-4553-89E3-5A6E83A21BD5}"/>
              </a:ext>
            </a:extLst>
          </p:cNvPr>
          <p:cNvSpPr txBox="1">
            <a:spLocks/>
          </p:cNvSpPr>
          <p:nvPr/>
        </p:nvSpPr>
        <p:spPr>
          <a:xfrm>
            <a:off x="-150816" y="4186156"/>
            <a:ext cx="3149599" cy="10417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solidFill>
                  <a:schemeClr val="tx1"/>
                </a:solidFill>
                <a:latin typeface="Brandon Text Regular" panose="020B0503020203060203" pitchFamily="34" charset="0"/>
              </a:rPr>
              <a:t>Mécaniques </a:t>
            </a:r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AE71949C-9BD7-4A4D-A3C4-2433D9FC7A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/>
          <a:stretch/>
        </p:blipFill>
        <p:spPr>
          <a:xfrm>
            <a:off x="2248249" y="1650168"/>
            <a:ext cx="1886242" cy="151105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F0D27267-9194-4E45-8A29-D18A94AF9108}"/>
              </a:ext>
            </a:extLst>
          </p:cNvPr>
          <p:cNvGrpSpPr/>
          <p:nvPr/>
        </p:nvGrpSpPr>
        <p:grpSpPr>
          <a:xfrm>
            <a:off x="5807246" y="5448067"/>
            <a:ext cx="576000" cy="576000"/>
            <a:chOff x="5663105" y="4166122"/>
            <a:chExt cx="764464" cy="764464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63D2C02-6A05-4C1D-A011-BC5FB12A0FD6}"/>
                </a:ext>
              </a:extLst>
            </p:cNvPr>
            <p:cNvSpPr/>
            <p:nvPr/>
          </p:nvSpPr>
          <p:spPr>
            <a:xfrm>
              <a:off x="5976693" y="4166122"/>
              <a:ext cx="137287" cy="7644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C499B32-863B-4F4B-9BC1-0451F66BB3DD}"/>
                </a:ext>
              </a:extLst>
            </p:cNvPr>
            <p:cNvSpPr/>
            <p:nvPr/>
          </p:nvSpPr>
          <p:spPr>
            <a:xfrm rot="16200000">
              <a:off x="5976693" y="4159656"/>
              <a:ext cx="137287" cy="7644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BAB43E9-E1F0-458B-AC6E-88FA2DF55E00}"/>
              </a:ext>
            </a:extLst>
          </p:cNvPr>
          <p:cNvGrpSpPr/>
          <p:nvPr/>
        </p:nvGrpSpPr>
        <p:grpSpPr>
          <a:xfrm>
            <a:off x="4283465" y="2222575"/>
            <a:ext cx="530519" cy="417656"/>
            <a:chOff x="3894555" y="2596221"/>
            <a:chExt cx="764464" cy="483595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071C094-179E-4E2F-A403-0F1DA00C3A67}"/>
                </a:ext>
              </a:extLst>
            </p:cNvPr>
            <p:cNvSpPr/>
            <p:nvPr/>
          </p:nvSpPr>
          <p:spPr>
            <a:xfrm rot="16200000">
              <a:off x="4208143" y="2282633"/>
              <a:ext cx="137287" cy="7644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3FEA37B-6204-48EB-9F73-9623DF2051D8}"/>
                </a:ext>
              </a:extLst>
            </p:cNvPr>
            <p:cNvSpPr/>
            <p:nvPr/>
          </p:nvSpPr>
          <p:spPr>
            <a:xfrm rot="16200000">
              <a:off x="4208143" y="2628941"/>
              <a:ext cx="137287" cy="7644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3" name="noise_magnetic_6s_very_strong">
            <a:hlinkClick r:id="" action="ppaction://media"/>
            <a:extLst>
              <a:ext uri="{FF2B5EF4-FFF2-40B4-BE49-F238E27FC236}">
                <a16:creationId xmlns:a16="http://schemas.microsoft.com/office/drawing/2014/main" id="{2A49DEB1-DC56-4645-889D-9357BA2AD9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01.43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4536" y="5256046"/>
            <a:ext cx="1102555" cy="1102557"/>
          </a:xfrm>
          <a:prstGeom prst="rect">
            <a:avLst/>
          </a:prstGeom>
        </p:spPr>
      </p:pic>
      <p:sp>
        <p:nvSpPr>
          <p:cNvPr id="85" name="Sous-titre 1">
            <a:extLst>
              <a:ext uri="{FF2B5EF4-FFF2-40B4-BE49-F238E27FC236}">
                <a16:creationId xmlns:a16="http://schemas.microsoft.com/office/drawing/2014/main" id="{72829B7A-845E-4A34-9F7A-15773508EEEA}"/>
              </a:ext>
            </a:extLst>
          </p:cNvPr>
          <p:cNvSpPr txBox="1">
            <a:spLocks/>
          </p:cNvSpPr>
          <p:nvPr/>
        </p:nvSpPr>
        <p:spPr>
          <a:xfrm>
            <a:off x="76821" y="852867"/>
            <a:ext cx="11176369" cy="7506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tx1"/>
                </a:solidFill>
                <a:latin typeface="Brandon Text Regular" panose="020B0503020203060203" pitchFamily="34" charset="0"/>
              </a:rPr>
              <a:t>Origines</a:t>
            </a:r>
            <a:r>
              <a:rPr lang="en-US" b="1" dirty="0">
                <a:solidFill>
                  <a:schemeClr val="tx1"/>
                </a:solidFill>
                <a:latin typeface="Brandon Text Regular" panose="020B0503020203060203" pitchFamily="34" charset="0"/>
              </a:rPr>
              <a:t> du bruit audible dans les machines </a:t>
            </a:r>
            <a:r>
              <a:rPr lang="en-US" b="1" dirty="0" err="1">
                <a:solidFill>
                  <a:schemeClr val="tx1"/>
                </a:solidFill>
                <a:latin typeface="Brandon Text Regular" panose="020B0503020203060203" pitchFamily="34" charset="0"/>
              </a:rPr>
              <a:t>électriques</a:t>
            </a:r>
            <a:r>
              <a:rPr lang="en-US" b="1" dirty="0">
                <a:solidFill>
                  <a:schemeClr val="tx1"/>
                </a:solidFill>
                <a:latin typeface="Brandon Text Regular" panose="020B0503020203060203" pitchFamily="34" charset="0"/>
              </a:rPr>
              <a:t> (NVH)</a:t>
            </a:r>
          </a:p>
        </p:txBody>
      </p:sp>
      <p:sp>
        <p:nvSpPr>
          <p:cNvPr id="89" name="Sous-titre 1">
            <a:extLst>
              <a:ext uri="{FF2B5EF4-FFF2-40B4-BE49-F238E27FC236}">
                <a16:creationId xmlns:a16="http://schemas.microsoft.com/office/drawing/2014/main" id="{9B1DF1A3-3605-4D9C-A04D-096B47D8CF39}"/>
              </a:ext>
            </a:extLst>
          </p:cNvPr>
          <p:cNvSpPr txBox="1">
            <a:spLocks/>
          </p:cNvSpPr>
          <p:nvPr/>
        </p:nvSpPr>
        <p:spPr>
          <a:xfrm>
            <a:off x="1664385" y="1271720"/>
            <a:ext cx="3149599" cy="10417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solidFill>
                  <a:schemeClr val="tx1"/>
                </a:solidFill>
                <a:latin typeface="Brandon Text Regular" panose="020B0503020203060203" pitchFamily="34" charset="0"/>
              </a:rPr>
              <a:t>Bruit audible</a:t>
            </a:r>
          </a:p>
        </p:txBody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BF93A185-ADE5-49BB-871C-CEAE9CA9B735}"/>
              </a:ext>
            </a:extLst>
          </p:cNvPr>
          <p:cNvGrpSpPr/>
          <p:nvPr/>
        </p:nvGrpSpPr>
        <p:grpSpPr>
          <a:xfrm>
            <a:off x="2631702" y="5411378"/>
            <a:ext cx="576000" cy="576000"/>
            <a:chOff x="5663105" y="4166122"/>
            <a:chExt cx="764464" cy="764464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D57C6EE-2051-4BFA-B314-15C6DF591D9B}"/>
                </a:ext>
              </a:extLst>
            </p:cNvPr>
            <p:cNvSpPr/>
            <p:nvPr/>
          </p:nvSpPr>
          <p:spPr>
            <a:xfrm>
              <a:off x="5976693" y="4166122"/>
              <a:ext cx="137287" cy="7644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4BB8CE0-84E7-47E3-910D-0F3F430E6E0E}"/>
                </a:ext>
              </a:extLst>
            </p:cNvPr>
            <p:cNvSpPr/>
            <p:nvPr/>
          </p:nvSpPr>
          <p:spPr>
            <a:xfrm rot="16200000">
              <a:off x="5976693" y="4159656"/>
              <a:ext cx="137287" cy="7644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C3832CC4-D068-4629-8D2A-203DE1878866}"/>
              </a:ext>
            </a:extLst>
          </p:cNvPr>
          <p:cNvCxnSpPr>
            <a:cxnSpLocks/>
          </p:cNvCxnSpPr>
          <p:nvPr/>
        </p:nvCxnSpPr>
        <p:spPr>
          <a:xfrm>
            <a:off x="-130918" y="3510280"/>
            <a:ext cx="9452869" cy="0"/>
          </a:xfrm>
          <a:prstGeom prst="line">
            <a:avLst/>
          </a:prstGeom>
          <a:ln w="3810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id="{060FA5EB-1AB3-4BD3-B68B-FCD5E50F6042}"/>
              </a:ext>
            </a:extLst>
          </p:cNvPr>
          <p:cNvSpPr txBox="1"/>
          <p:nvPr/>
        </p:nvSpPr>
        <p:spPr>
          <a:xfrm>
            <a:off x="3167062" y="3588899"/>
            <a:ext cx="2348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Différentes sources …</a:t>
            </a:r>
          </a:p>
        </p:txBody>
      </p:sp>
    </p:spTree>
    <p:extLst>
      <p:ext uri="{BB962C8B-B14F-4D97-AF65-F5344CB8AC3E}">
        <p14:creationId xmlns:p14="http://schemas.microsoft.com/office/powerpoint/2010/main" val="373368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33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66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71" grpId="0"/>
      <p:bldP spid="73" grpId="0" animBg="1"/>
      <p:bldP spid="7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96" y="274638"/>
            <a:ext cx="6771704" cy="417512"/>
          </a:xfrm>
        </p:spPr>
        <p:txBody>
          <a:bodyPr/>
          <a:lstStyle/>
          <a:p>
            <a:r>
              <a:rPr lang="fr-FR" sz="2000" dirty="0"/>
              <a:t>Etat de l’Art Intermédiaire</a:t>
            </a:r>
            <a:br>
              <a:rPr lang="fr-FR" dirty="0"/>
            </a:br>
            <a:endParaRPr lang="en-GB" dirty="0"/>
          </a:p>
        </p:txBody>
      </p:sp>
      <p:sp>
        <p:nvSpPr>
          <p:cNvPr id="77" name="Espace réservé du texte 2">
            <a:extLst>
              <a:ext uri="{FF2B5EF4-FFF2-40B4-BE49-F238E27FC236}">
                <a16:creationId xmlns:a16="http://schemas.microsoft.com/office/drawing/2014/main" id="{CBDF2A93-72F8-430A-8DD7-EDFA412737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020" y="904844"/>
            <a:ext cx="8756352" cy="4319587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  <a:latin typeface="Brandon Text Regular" panose="020B0503020203060203" pitchFamily="34" charset="0"/>
              </a:rPr>
              <a:t>Synthèse des vibrations électromagnétiques: Excitation normalisée</a:t>
            </a:r>
          </a:p>
          <a:p>
            <a:endParaRPr lang="en-GB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B863B0-AFC8-41BE-95D1-420B57363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23" t="10442" r="9252" b="9020"/>
          <a:stretch/>
        </p:blipFill>
        <p:spPr>
          <a:xfrm>
            <a:off x="1146880" y="1271913"/>
            <a:ext cx="1482773" cy="13237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4D4DD0E-D9B2-4189-93B3-95606648A703}"/>
              </a:ext>
            </a:extLst>
          </p:cNvPr>
          <p:cNvSpPr txBox="1"/>
          <p:nvPr/>
        </p:nvSpPr>
        <p:spPr>
          <a:xfrm>
            <a:off x="611827" y="2533070"/>
            <a:ext cx="255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latin typeface="Brandon Text Regular" panose="020B0503020203060203" pitchFamily="34" charset="0"/>
              </a:rPr>
              <a:t>Caractérisation mécanique</a:t>
            </a:r>
            <a:br>
              <a:rPr lang="fr-FR" sz="1600" dirty="0">
                <a:latin typeface="Brandon Text Regular" panose="020B0503020203060203" pitchFamily="34" charset="0"/>
              </a:rPr>
            </a:br>
            <a:r>
              <a:rPr lang="fr-FR" sz="1600" dirty="0">
                <a:latin typeface="Brandon Text Regular" panose="020B0503020203060203" pitchFamily="34" charset="0"/>
              </a:rPr>
              <a:t>(analyse modale)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0AF8AE38-D767-4702-808A-070BF1530944}"/>
              </a:ext>
            </a:extLst>
          </p:cNvPr>
          <p:cNvGrpSpPr/>
          <p:nvPr/>
        </p:nvGrpSpPr>
        <p:grpSpPr>
          <a:xfrm>
            <a:off x="1007186" y="3895538"/>
            <a:ext cx="1882416" cy="1468317"/>
            <a:chOff x="4333796" y="974199"/>
            <a:chExt cx="2862052" cy="2457059"/>
          </a:xfrm>
          <a:solidFill>
            <a:sysClr val="window" lastClr="FFFFFF">
              <a:lumMod val="65000"/>
            </a:sysClr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FC9FB59-81AE-4D0C-AF2B-9EE3D004429F}"/>
                </a:ext>
              </a:extLst>
            </p:cNvPr>
            <p:cNvSpPr/>
            <p:nvPr/>
          </p:nvSpPr>
          <p:spPr>
            <a:xfrm>
              <a:off x="5195608" y="1837799"/>
              <a:ext cx="1219200" cy="158750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randon Text Regular" panose="020B0503020203060203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3862229-92F6-4726-BAC0-B36BCB540C39}"/>
                </a:ext>
              </a:extLst>
            </p:cNvPr>
            <p:cNvSpPr/>
            <p:nvPr/>
          </p:nvSpPr>
          <p:spPr>
            <a:xfrm>
              <a:off x="4333796" y="974199"/>
              <a:ext cx="2862052" cy="86360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andon Text Regular" panose="020B0503020203060203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958A832-3FF7-4025-B11E-C0EBA7CBA3DA}"/>
                </a:ext>
              </a:extLst>
            </p:cNvPr>
            <p:cNvSpPr/>
            <p:nvPr/>
          </p:nvSpPr>
          <p:spPr>
            <a:xfrm>
              <a:off x="4809460" y="3154258"/>
              <a:ext cx="1910723" cy="27700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randon Text Regular" panose="020B0503020203060203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EBD09F7-1661-43B8-A4BC-5CEE9A2CB5D3}"/>
              </a:ext>
            </a:extLst>
          </p:cNvPr>
          <p:cNvGrpSpPr/>
          <p:nvPr/>
        </p:nvGrpSpPr>
        <p:grpSpPr>
          <a:xfrm>
            <a:off x="1320038" y="5461559"/>
            <a:ext cx="1163985" cy="696610"/>
            <a:chOff x="1270364" y="5783027"/>
            <a:chExt cx="2048409" cy="971131"/>
          </a:xfrm>
        </p:grpSpPr>
        <p:cxnSp>
          <p:nvCxnSpPr>
            <p:cNvPr id="116" name="Connecteur droit avec flèche 115">
              <a:extLst>
                <a:ext uri="{FF2B5EF4-FFF2-40B4-BE49-F238E27FC236}">
                  <a16:creationId xmlns:a16="http://schemas.microsoft.com/office/drawing/2014/main" id="{8D41F8AC-5BAA-4077-999E-1657CC68C9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40298" y="6388060"/>
              <a:ext cx="0" cy="89089"/>
            </a:xfrm>
            <a:prstGeom prst="straightConnector1">
              <a:avLst/>
            </a:prstGeom>
            <a:noFill/>
            <a:ln w="28575" cap="rnd" cmpd="sng" algn="ctr">
              <a:solidFill>
                <a:srgbClr val="A50E82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17" name="Connecteur droit avec flèche 116">
              <a:extLst>
                <a:ext uri="{FF2B5EF4-FFF2-40B4-BE49-F238E27FC236}">
                  <a16:creationId xmlns:a16="http://schemas.microsoft.com/office/drawing/2014/main" id="{97EC2860-59B1-4462-9457-E0BFCB1F4477}"/>
                </a:ext>
              </a:extLst>
            </p:cNvPr>
            <p:cNvCxnSpPr>
              <a:cxnSpLocks/>
            </p:cNvCxnSpPr>
            <p:nvPr/>
          </p:nvCxnSpPr>
          <p:spPr>
            <a:xfrm>
              <a:off x="2920712" y="6395904"/>
              <a:ext cx="0" cy="118786"/>
            </a:xfrm>
            <a:prstGeom prst="straightConnector1">
              <a:avLst/>
            </a:prstGeom>
            <a:noFill/>
            <a:ln w="28575" cap="rnd" cmpd="sng" algn="ctr">
              <a:solidFill>
                <a:srgbClr val="A50E82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18" name="Connecteur droit avec flèche 117">
              <a:extLst>
                <a:ext uri="{FF2B5EF4-FFF2-40B4-BE49-F238E27FC236}">
                  <a16:creationId xmlns:a16="http://schemas.microsoft.com/office/drawing/2014/main" id="{2D361CD5-AE6D-4924-B5A1-0B0E15403E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4388" y="6393281"/>
              <a:ext cx="3139" cy="178178"/>
            </a:xfrm>
            <a:prstGeom prst="straightConnector1">
              <a:avLst/>
            </a:prstGeom>
            <a:noFill/>
            <a:ln w="28575" cap="rnd" cmpd="sng" algn="ctr">
              <a:solidFill>
                <a:srgbClr val="A50E82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19" name="Connecteur droit avec flèche 118">
              <a:extLst>
                <a:ext uri="{FF2B5EF4-FFF2-40B4-BE49-F238E27FC236}">
                  <a16:creationId xmlns:a16="http://schemas.microsoft.com/office/drawing/2014/main" id="{CA57285A-8676-4B18-81CC-3B86D989B8DF}"/>
                </a:ext>
              </a:extLst>
            </p:cNvPr>
            <p:cNvCxnSpPr>
              <a:cxnSpLocks/>
            </p:cNvCxnSpPr>
            <p:nvPr/>
          </p:nvCxnSpPr>
          <p:spPr>
            <a:xfrm>
              <a:off x="3083015" y="6397625"/>
              <a:ext cx="0" cy="237571"/>
            </a:xfrm>
            <a:prstGeom prst="straightConnector1">
              <a:avLst/>
            </a:prstGeom>
            <a:noFill/>
            <a:ln w="28575" cap="rnd" cmpd="sng" algn="ctr">
              <a:solidFill>
                <a:srgbClr val="A50E82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20" name="Connecteur droit avec flèche 119">
              <a:extLst>
                <a:ext uri="{FF2B5EF4-FFF2-40B4-BE49-F238E27FC236}">
                  <a16:creationId xmlns:a16="http://schemas.microsoft.com/office/drawing/2014/main" id="{238B1D29-A41F-4697-B478-DE3140D36D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9010" y="6395001"/>
              <a:ext cx="3" cy="296964"/>
            </a:xfrm>
            <a:prstGeom prst="straightConnector1">
              <a:avLst/>
            </a:prstGeom>
            <a:noFill/>
            <a:ln w="28575" cap="rnd" cmpd="sng" algn="ctr">
              <a:solidFill>
                <a:srgbClr val="A50E82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21" name="Connecteur droit avec flèche 120">
              <a:extLst>
                <a:ext uri="{FF2B5EF4-FFF2-40B4-BE49-F238E27FC236}">
                  <a16:creationId xmlns:a16="http://schemas.microsoft.com/office/drawing/2014/main" id="{A68DC97E-6F15-4115-83E1-08967515F284}"/>
                </a:ext>
              </a:extLst>
            </p:cNvPr>
            <p:cNvCxnSpPr>
              <a:cxnSpLocks/>
            </p:cNvCxnSpPr>
            <p:nvPr/>
          </p:nvCxnSpPr>
          <p:spPr>
            <a:xfrm>
              <a:off x="3237365" y="6400425"/>
              <a:ext cx="6061" cy="326660"/>
            </a:xfrm>
            <a:prstGeom prst="straightConnector1">
              <a:avLst/>
            </a:prstGeom>
            <a:noFill/>
            <a:ln w="28575" cap="rnd" cmpd="sng" algn="ctr">
              <a:solidFill>
                <a:srgbClr val="A50E82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22" name="Connecteur droit avec flèche 121">
              <a:extLst>
                <a:ext uri="{FF2B5EF4-FFF2-40B4-BE49-F238E27FC236}">
                  <a16:creationId xmlns:a16="http://schemas.microsoft.com/office/drawing/2014/main" id="{D6D01083-DD1A-44D2-A4F8-00C66A456FD6}"/>
                </a:ext>
              </a:extLst>
            </p:cNvPr>
            <p:cNvCxnSpPr>
              <a:cxnSpLocks/>
            </p:cNvCxnSpPr>
            <p:nvPr/>
          </p:nvCxnSpPr>
          <p:spPr>
            <a:xfrm>
              <a:off x="3318773" y="6397801"/>
              <a:ext cx="0" cy="356357"/>
            </a:xfrm>
            <a:prstGeom prst="straightConnector1">
              <a:avLst/>
            </a:prstGeom>
            <a:noFill/>
            <a:ln w="28575" cap="rnd" cmpd="sng" algn="ctr">
              <a:solidFill>
                <a:srgbClr val="A50E82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E22A1A44-3422-49CC-865D-E04D425A84B0}"/>
                </a:ext>
              </a:extLst>
            </p:cNvPr>
            <p:cNvGrpSpPr/>
            <p:nvPr/>
          </p:nvGrpSpPr>
          <p:grpSpPr>
            <a:xfrm rot="10800000">
              <a:off x="1716155" y="5799780"/>
              <a:ext cx="1602618" cy="576001"/>
              <a:chOff x="3216279" y="3314284"/>
              <a:chExt cx="1602618" cy="698268"/>
            </a:xfrm>
          </p:grpSpPr>
          <p:cxnSp>
            <p:nvCxnSpPr>
              <p:cNvPr id="127" name="Connecteur droit 126">
                <a:extLst>
                  <a:ext uri="{FF2B5EF4-FFF2-40B4-BE49-F238E27FC236}">
                    <a16:creationId xmlns:a16="http://schemas.microsoft.com/office/drawing/2014/main" id="{BAB39EB5-360C-4ADE-9397-66CF0652475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3216279" y="3314284"/>
                <a:ext cx="1602618" cy="1"/>
              </a:xfrm>
              <a:prstGeom prst="line">
                <a:avLst/>
              </a:prstGeom>
              <a:noFill/>
              <a:ln w="28575" cap="rnd" cmpd="sng" algn="ctr">
                <a:solidFill>
                  <a:srgbClr val="A50E82">
                    <a:lumMod val="75000"/>
                  </a:srgbClr>
                </a:solidFill>
                <a:prstDash val="solid"/>
              </a:ln>
              <a:effectLst/>
            </p:spPr>
          </p:cxnSp>
          <p:grpSp>
            <p:nvGrpSpPr>
              <p:cNvPr id="128" name="Groupe 127">
                <a:extLst>
                  <a:ext uri="{FF2B5EF4-FFF2-40B4-BE49-F238E27FC236}">
                    <a16:creationId xmlns:a16="http://schemas.microsoft.com/office/drawing/2014/main" id="{7B20EC28-F8BA-4B3D-A209-3E66D4EA7CEC}"/>
                  </a:ext>
                </a:extLst>
              </p:cNvPr>
              <p:cNvGrpSpPr/>
              <p:nvPr/>
            </p:nvGrpSpPr>
            <p:grpSpPr>
              <a:xfrm>
                <a:off x="3786231" y="3320750"/>
                <a:ext cx="923353" cy="691802"/>
                <a:chOff x="3786231" y="3320750"/>
                <a:chExt cx="923353" cy="691802"/>
              </a:xfrm>
            </p:grpSpPr>
            <p:cxnSp>
              <p:nvCxnSpPr>
                <p:cNvPr id="129" name="Connecteur droit avec flèche 128">
                  <a:extLst>
                    <a:ext uri="{FF2B5EF4-FFF2-40B4-BE49-F238E27FC236}">
                      <a16:creationId xmlns:a16="http://schemas.microsoft.com/office/drawing/2014/main" id="{B3A9C606-403F-4019-86D6-4C6140603B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86231" y="3324553"/>
                  <a:ext cx="0" cy="108000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30" name="Connecteur droit avec flèche 129">
                  <a:extLst>
                    <a:ext uri="{FF2B5EF4-FFF2-40B4-BE49-F238E27FC236}">
                      <a16:creationId xmlns:a16="http://schemas.microsoft.com/office/drawing/2014/main" id="{7FC802BC-801D-42F3-A1B6-1523996E8E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66645" y="3334062"/>
                  <a:ext cx="0" cy="144000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31" name="Connecteur droit avec flèche 130">
                  <a:extLst>
                    <a:ext uri="{FF2B5EF4-FFF2-40B4-BE49-F238E27FC236}">
                      <a16:creationId xmlns:a16="http://schemas.microsoft.com/office/drawing/2014/main" id="{C15FE6E5-9D56-487B-B957-EA33E7BB8F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50321" y="3330882"/>
                  <a:ext cx="3139" cy="216000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32" name="Connecteur droit avec flèche 131">
                  <a:extLst>
                    <a:ext uri="{FF2B5EF4-FFF2-40B4-BE49-F238E27FC236}">
                      <a16:creationId xmlns:a16="http://schemas.microsoft.com/office/drawing/2014/main" id="{697E06AF-555C-423F-9BCE-7AEE23C5C0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28948" y="3336148"/>
                  <a:ext cx="0" cy="288000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33" name="Connecteur droit avec flèche 132">
                  <a:extLst>
                    <a:ext uri="{FF2B5EF4-FFF2-40B4-BE49-F238E27FC236}">
                      <a16:creationId xmlns:a16="http://schemas.microsoft.com/office/drawing/2014/main" id="{84749AEA-A590-420F-B21A-5C67C1FEBB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04943" y="3332967"/>
                  <a:ext cx="3" cy="360000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34" name="Connecteur droit avec flèche 133">
                  <a:extLst>
                    <a:ext uri="{FF2B5EF4-FFF2-40B4-BE49-F238E27FC236}">
                      <a16:creationId xmlns:a16="http://schemas.microsoft.com/office/drawing/2014/main" id="{5491AF19-ABBB-4266-A0DC-1D9C730A15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3298" y="3339542"/>
                  <a:ext cx="6061" cy="396000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35" name="Connecteur droit avec flèche 134">
                  <a:extLst>
                    <a:ext uri="{FF2B5EF4-FFF2-40B4-BE49-F238E27FC236}">
                      <a16:creationId xmlns:a16="http://schemas.microsoft.com/office/drawing/2014/main" id="{AD1D4840-A2A2-4AF8-A974-B9D994589F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4706" y="3336362"/>
                  <a:ext cx="0" cy="432000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36" name="Connecteur droit avec flèche 135">
                  <a:extLst>
                    <a:ext uri="{FF2B5EF4-FFF2-40B4-BE49-F238E27FC236}">
                      <a16:creationId xmlns:a16="http://schemas.microsoft.com/office/drawing/2014/main" id="{0B59033E-0703-4139-A71F-F99671B2E4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46542" y="3330797"/>
                  <a:ext cx="0" cy="504000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37" name="Connecteur droit avec flèche 136">
                  <a:extLst>
                    <a:ext uri="{FF2B5EF4-FFF2-40B4-BE49-F238E27FC236}">
                      <a16:creationId xmlns:a16="http://schemas.microsoft.com/office/drawing/2014/main" id="{503D7CFF-ADA7-44D1-9ECA-1827671809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22538" y="3327703"/>
                  <a:ext cx="0" cy="540000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38" name="Connecteur droit avec flèche 137">
                  <a:extLst>
                    <a:ext uri="{FF2B5EF4-FFF2-40B4-BE49-F238E27FC236}">
                      <a16:creationId xmlns:a16="http://schemas.microsoft.com/office/drawing/2014/main" id="{5DB612DC-8B7F-4117-A4C3-9A8D05AA13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95354" y="3339542"/>
                  <a:ext cx="0" cy="576000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39" name="Connecteur droit avec flèche 138">
                  <a:extLst>
                    <a:ext uri="{FF2B5EF4-FFF2-40B4-BE49-F238E27FC236}">
                      <a16:creationId xmlns:a16="http://schemas.microsoft.com/office/drawing/2014/main" id="{37E76934-C1BB-4257-99B7-5622BCF35D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5881" y="3330577"/>
                  <a:ext cx="0" cy="612000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40" name="Connecteur droit avec flèche 139">
                  <a:extLst>
                    <a:ext uri="{FF2B5EF4-FFF2-40B4-BE49-F238E27FC236}">
                      <a16:creationId xmlns:a16="http://schemas.microsoft.com/office/drawing/2014/main" id="{38CBAF14-D180-4548-A99C-95EC650DE6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37144" y="3320750"/>
                  <a:ext cx="0" cy="648000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41" name="Connecteur droit avec flèche 140">
                  <a:extLst>
                    <a:ext uri="{FF2B5EF4-FFF2-40B4-BE49-F238E27FC236}">
                      <a16:creationId xmlns:a16="http://schemas.microsoft.com/office/drawing/2014/main" id="{8415F850-BFE7-4D26-9554-E188A2126D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09584" y="3327201"/>
                  <a:ext cx="0" cy="685351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</p:grpSp>
        <p:cxnSp>
          <p:nvCxnSpPr>
            <p:cNvPr id="142" name="Connecteur droit 141">
              <a:extLst>
                <a:ext uri="{FF2B5EF4-FFF2-40B4-BE49-F238E27FC236}">
                  <a16:creationId xmlns:a16="http://schemas.microsoft.com/office/drawing/2014/main" id="{64D224D6-2775-4554-ADF2-3A5977BFD392}"/>
                </a:ext>
              </a:extLst>
            </p:cNvPr>
            <p:cNvCxnSpPr>
              <a:cxnSpLocks/>
            </p:cNvCxnSpPr>
            <p:nvPr/>
          </p:nvCxnSpPr>
          <p:spPr>
            <a:xfrm>
              <a:off x="1270364" y="6373699"/>
              <a:ext cx="443912" cy="0"/>
            </a:xfrm>
            <a:prstGeom prst="line">
              <a:avLst/>
            </a:prstGeom>
            <a:noFill/>
            <a:ln w="28575" cap="rnd" cmpd="sng" algn="ctr">
              <a:solidFill>
                <a:srgbClr val="7C0B62"/>
              </a:solidFill>
              <a:prstDash val="solid"/>
            </a:ln>
            <a:effectLst/>
          </p:spPr>
        </p:cxnSp>
        <p:cxnSp>
          <p:nvCxnSpPr>
            <p:cNvPr id="150" name="Connecteur droit avec flèche 149">
              <a:extLst>
                <a:ext uri="{FF2B5EF4-FFF2-40B4-BE49-F238E27FC236}">
                  <a16:creationId xmlns:a16="http://schemas.microsoft.com/office/drawing/2014/main" id="{202BC32A-4599-4D3D-AC66-763E28A8E3E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06944" y="5986149"/>
              <a:ext cx="0" cy="360000"/>
            </a:xfrm>
            <a:prstGeom prst="straightConnector1">
              <a:avLst/>
            </a:prstGeom>
            <a:noFill/>
            <a:ln w="28575" cap="rnd" cmpd="sng" algn="ctr">
              <a:solidFill>
                <a:srgbClr val="7C0B62"/>
              </a:solidFill>
              <a:prstDash val="solid"/>
              <a:tailEnd type="triangle"/>
            </a:ln>
            <a:effectLst/>
          </p:spPr>
        </p:cxnSp>
        <p:cxnSp>
          <p:nvCxnSpPr>
            <p:cNvPr id="151" name="Connecteur droit avec flèche 150">
              <a:extLst>
                <a:ext uri="{FF2B5EF4-FFF2-40B4-BE49-F238E27FC236}">
                  <a16:creationId xmlns:a16="http://schemas.microsoft.com/office/drawing/2014/main" id="{40059A4D-E3E9-46B7-B0DA-B7FD958595CD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88780" y="5918739"/>
              <a:ext cx="0" cy="432000"/>
            </a:xfrm>
            <a:prstGeom prst="straightConnector1">
              <a:avLst/>
            </a:prstGeom>
            <a:noFill/>
            <a:ln w="28575" cap="rnd" cmpd="sng" algn="ctr">
              <a:solidFill>
                <a:srgbClr val="7C0B62"/>
              </a:solidFill>
              <a:prstDash val="solid"/>
              <a:tailEnd type="triangle"/>
            </a:ln>
            <a:effectLst/>
          </p:spPr>
        </p:cxnSp>
        <p:cxnSp>
          <p:nvCxnSpPr>
            <p:cNvPr id="156" name="Connecteur droit avec flèche 155">
              <a:extLst>
                <a:ext uri="{FF2B5EF4-FFF2-40B4-BE49-F238E27FC236}">
                  <a16:creationId xmlns:a16="http://schemas.microsoft.com/office/drawing/2014/main" id="{84907191-7DB9-49CE-BFE1-F5A4B51DD47C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464776" y="5885292"/>
              <a:ext cx="0" cy="468000"/>
            </a:xfrm>
            <a:prstGeom prst="straightConnector1">
              <a:avLst/>
            </a:prstGeom>
            <a:noFill/>
            <a:ln w="28575" cap="rnd" cmpd="sng" algn="ctr">
              <a:solidFill>
                <a:srgbClr val="7C0B62"/>
              </a:solidFill>
              <a:prstDash val="solid"/>
              <a:tailEnd type="triangle"/>
            </a:ln>
            <a:effectLst/>
          </p:spPr>
        </p:cxnSp>
        <p:cxnSp>
          <p:nvCxnSpPr>
            <p:cNvPr id="157" name="Connecteur droit avec flèche 156">
              <a:extLst>
                <a:ext uri="{FF2B5EF4-FFF2-40B4-BE49-F238E27FC236}">
                  <a16:creationId xmlns:a16="http://schemas.microsoft.com/office/drawing/2014/main" id="{D2221454-06B5-4B2F-9AA6-4956B1A198A7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537592" y="5839525"/>
              <a:ext cx="0" cy="504000"/>
            </a:xfrm>
            <a:prstGeom prst="straightConnector1">
              <a:avLst/>
            </a:prstGeom>
            <a:noFill/>
            <a:ln w="28575" cap="rnd" cmpd="sng" algn="ctr">
              <a:solidFill>
                <a:srgbClr val="7C0B62"/>
              </a:solidFill>
              <a:prstDash val="solid"/>
              <a:tailEnd type="triangle"/>
            </a:ln>
            <a:effectLst/>
          </p:spPr>
        </p:cxnSp>
        <p:cxnSp>
          <p:nvCxnSpPr>
            <p:cNvPr id="158" name="Connecteur droit avec flèche 157">
              <a:extLst>
                <a:ext uri="{FF2B5EF4-FFF2-40B4-BE49-F238E27FC236}">
                  <a16:creationId xmlns:a16="http://schemas.microsoft.com/office/drawing/2014/main" id="{BC164A1C-25C5-4EA8-A7C9-D6791CD21610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608119" y="5810920"/>
              <a:ext cx="0" cy="540000"/>
            </a:xfrm>
            <a:prstGeom prst="straightConnector1">
              <a:avLst/>
            </a:prstGeom>
            <a:noFill/>
            <a:ln w="28575" cap="rnd" cmpd="sng" algn="ctr">
              <a:solidFill>
                <a:srgbClr val="7C0B62"/>
              </a:solidFill>
              <a:prstDash val="solid"/>
              <a:tailEnd type="triangle"/>
            </a:ln>
            <a:effectLst/>
          </p:spPr>
        </p:cxnSp>
        <p:cxnSp>
          <p:nvCxnSpPr>
            <p:cNvPr id="159" name="Connecteur droit avec flèche 158">
              <a:extLst>
                <a:ext uri="{FF2B5EF4-FFF2-40B4-BE49-F238E27FC236}">
                  <a16:creationId xmlns:a16="http://schemas.microsoft.com/office/drawing/2014/main" id="{5B2F2E3D-11F1-4330-9475-0EF9BB5D72B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679382" y="5783027"/>
              <a:ext cx="0" cy="576000"/>
            </a:xfrm>
            <a:prstGeom prst="straightConnector1">
              <a:avLst/>
            </a:prstGeom>
            <a:noFill/>
            <a:ln w="28575" cap="rnd" cmpd="sng" algn="ctr">
              <a:solidFill>
                <a:srgbClr val="7C0B62"/>
              </a:solidFill>
              <a:prstDash val="solid"/>
              <a:tailEnd type="triangle"/>
            </a:ln>
            <a:effectLst/>
          </p:spPr>
        </p:cxnSp>
        <p:cxnSp>
          <p:nvCxnSpPr>
            <p:cNvPr id="160" name="Connecteur droit avec flèche 159">
              <a:extLst>
                <a:ext uri="{FF2B5EF4-FFF2-40B4-BE49-F238E27FC236}">
                  <a16:creationId xmlns:a16="http://schemas.microsoft.com/office/drawing/2014/main" id="{FAB80797-94AE-4475-AEEB-2E9C13DCBF8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751822" y="5788360"/>
              <a:ext cx="0" cy="565346"/>
            </a:xfrm>
            <a:prstGeom prst="straightConnector1">
              <a:avLst/>
            </a:prstGeom>
            <a:noFill/>
            <a:ln w="28575" cap="rnd" cmpd="sng" algn="ctr">
              <a:solidFill>
                <a:srgbClr val="A50E82">
                  <a:lumMod val="75000"/>
                </a:srgbClr>
              </a:solidFill>
              <a:prstDash val="solid"/>
              <a:tailEnd type="triangle"/>
            </a:ln>
            <a:effectLst/>
          </p:spPr>
        </p:cxnSp>
      </p:grpSp>
      <p:sp>
        <p:nvSpPr>
          <p:cNvPr id="162" name="ZoneTexte 161">
            <a:extLst>
              <a:ext uri="{FF2B5EF4-FFF2-40B4-BE49-F238E27FC236}">
                <a16:creationId xmlns:a16="http://schemas.microsoft.com/office/drawing/2014/main" id="{42AB359F-5467-4AE7-AE5D-32E9B1B8555E}"/>
              </a:ext>
            </a:extLst>
          </p:cNvPr>
          <p:cNvSpPr txBox="1"/>
          <p:nvPr/>
        </p:nvSpPr>
        <p:spPr>
          <a:xfrm>
            <a:off x="145727" y="3559138"/>
            <a:ext cx="3570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latin typeface="Brandon Text Regular" panose="020B0503020203060203" pitchFamily="34" charset="0"/>
              </a:rPr>
              <a:t>Nombre d’onde de force magnétique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5F5497E-3433-4AE1-8F24-3A7C9D6BF001}"/>
              </a:ext>
            </a:extLst>
          </p:cNvPr>
          <p:cNvCxnSpPr>
            <a:cxnSpLocks/>
          </p:cNvCxnSpPr>
          <p:nvPr/>
        </p:nvCxnSpPr>
        <p:spPr>
          <a:xfrm>
            <a:off x="133885" y="3416640"/>
            <a:ext cx="347508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9044063E-4510-4700-9593-C60294214A12}"/>
                  </a:ext>
                </a:extLst>
              </p:cNvPr>
              <p:cNvSpPr txBox="1"/>
              <p:nvPr/>
            </p:nvSpPr>
            <p:spPr>
              <a:xfrm>
                <a:off x="5411502" y="2681805"/>
                <a:ext cx="29601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>
                    <a:latin typeface="Brandon Text Regular" panose="020B0503020203060203" pitchFamily="34" charset="0"/>
                  </a:rPr>
                  <a:t>Réponse en fréquence par nombre d’onde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fr-FR" sz="160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>
                        <a:latin typeface="Cambria Math" panose="02040503050406030204" pitchFamily="18" charset="0"/>
                      </a:rPr>
                      <m:t>𝜔</m:t>
                    </m:r>
                    <m:r>
                      <a:rPr lang="fr-FR" sz="16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600" dirty="0"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9044063E-4510-4700-9593-C60294214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1502" y="2681805"/>
                <a:ext cx="2960141" cy="584775"/>
              </a:xfrm>
              <a:prstGeom prst="rect">
                <a:avLst/>
              </a:prstGeom>
              <a:blipFill>
                <a:blip r:embed="rId4"/>
                <a:stretch>
                  <a:fillRect t="-2083" b="-13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9FF566E-F7DD-42FA-9D6C-8D5A5746D134}"/>
              </a:ext>
            </a:extLst>
          </p:cNvPr>
          <p:cNvCxnSpPr/>
          <p:nvPr/>
        </p:nvCxnSpPr>
        <p:spPr>
          <a:xfrm>
            <a:off x="6876885" y="3470672"/>
            <a:ext cx="0" cy="829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87782404-59FC-4337-BE59-FB49AB98EA4D}"/>
              </a:ext>
            </a:extLst>
          </p:cNvPr>
          <p:cNvSpPr txBox="1"/>
          <p:nvPr/>
        </p:nvSpPr>
        <p:spPr>
          <a:xfrm>
            <a:off x="4872398" y="4542285"/>
            <a:ext cx="4008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600"/>
            </a:lvl1pPr>
          </a:lstStyle>
          <a:p>
            <a:r>
              <a:rPr lang="fr-FR" dirty="0">
                <a:latin typeface="Brandon Text Regular" panose="020B0503020203060203" pitchFamily="34" charset="0"/>
              </a:rPr>
              <a:t>Résultat vibratoire </a:t>
            </a:r>
            <a:br>
              <a:rPr lang="fr-FR" dirty="0">
                <a:latin typeface="Brandon Text Regular" panose="020B0503020203060203" pitchFamily="34" charset="0"/>
              </a:rPr>
            </a:br>
            <a:endParaRPr lang="fr-FR" dirty="0">
              <a:latin typeface="Brandon Text Regular" panose="020B050302020306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7973237-1570-41EB-9113-BD97BA14561C}"/>
                  </a:ext>
                </a:extLst>
              </p:cNvPr>
              <p:cNvSpPr txBox="1"/>
              <p:nvPr/>
            </p:nvSpPr>
            <p:spPr>
              <a:xfrm>
                <a:off x="7130960" y="3571772"/>
                <a:ext cx="879600" cy="596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fr-FR" sz="16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fr-FR" sz="1600" dirty="0"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7973237-1570-41EB-9113-BD97BA145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960" y="3571772"/>
                <a:ext cx="879600" cy="5962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B9758F20-169B-435D-8230-72FF93E31D77}"/>
              </a:ext>
            </a:extLst>
          </p:cNvPr>
          <p:cNvSpPr txBox="1"/>
          <p:nvPr/>
        </p:nvSpPr>
        <p:spPr>
          <a:xfrm>
            <a:off x="4047181" y="5569896"/>
            <a:ext cx="4834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Brandon Text Regular" panose="020B0503020203060203" pitchFamily="34" charset="0"/>
              </a:rPr>
              <a:t>La décomposition par nombre d’onde est un outil de diagnostique des principales sources de bruit.</a:t>
            </a:r>
          </a:p>
        </p:txBody>
      </p:sp>
      <p:sp>
        <p:nvSpPr>
          <p:cNvPr id="166" name="ZoneTexte 165">
            <a:extLst>
              <a:ext uri="{FF2B5EF4-FFF2-40B4-BE49-F238E27FC236}">
                <a16:creationId xmlns:a16="http://schemas.microsoft.com/office/drawing/2014/main" id="{FA54BF1E-1A3D-4D24-8BFA-A4B27C163038}"/>
              </a:ext>
            </a:extLst>
          </p:cNvPr>
          <p:cNvSpPr txBox="1"/>
          <p:nvPr/>
        </p:nvSpPr>
        <p:spPr>
          <a:xfrm>
            <a:off x="215156" y="6524513"/>
            <a:ext cx="856177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 err="1">
                <a:latin typeface="Brandon Text Regular" panose="020B0503020203060203" pitchFamily="34" charset="0"/>
              </a:rPr>
              <a:t>Boesing</a:t>
            </a:r>
            <a:r>
              <a:rPr lang="fr-FR" sz="900" dirty="0">
                <a:latin typeface="Brandon Text Regular" panose="020B0503020203060203" pitchFamily="34" charset="0"/>
              </a:rPr>
              <a:t>, Matthias, et al. "Vibration </a:t>
            </a:r>
            <a:r>
              <a:rPr lang="fr-FR" sz="900" dirty="0" err="1">
                <a:latin typeface="Brandon Text Regular" panose="020B0503020203060203" pitchFamily="34" charset="0"/>
              </a:rPr>
              <a:t>synthesis</a:t>
            </a:r>
            <a:r>
              <a:rPr lang="fr-FR" sz="900" dirty="0">
                <a:latin typeface="Brandon Text Regular" panose="020B0503020203060203" pitchFamily="34" charset="0"/>
              </a:rPr>
              <a:t> for </a:t>
            </a:r>
            <a:r>
              <a:rPr lang="fr-FR" sz="900" dirty="0" err="1">
                <a:latin typeface="Brandon Text Regular" panose="020B0503020203060203" pitchFamily="34" charset="0"/>
              </a:rPr>
              <a:t>electrical</a:t>
            </a:r>
            <a:r>
              <a:rPr lang="fr-FR" sz="900" dirty="0">
                <a:latin typeface="Brandon Text Regular" panose="020B0503020203060203" pitchFamily="34" charset="0"/>
              </a:rPr>
              <a:t> machines </a:t>
            </a:r>
            <a:r>
              <a:rPr lang="fr-FR" sz="900" dirty="0" err="1">
                <a:latin typeface="Brandon Text Regular" panose="020B0503020203060203" pitchFamily="34" charset="0"/>
              </a:rPr>
              <a:t>based</a:t>
            </a:r>
            <a:r>
              <a:rPr lang="fr-FR" sz="900" dirty="0">
                <a:latin typeface="Brandon Text Regular" panose="020B0503020203060203" pitchFamily="34" charset="0"/>
              </a:rPr>
              <a:t> on force </a:t>
            </a:r>
            <a:r>
              <a:rPr lang="fr-FR" sz="900" dirty="0" err="1">
                <a:latin typeface="Brandon Text Regular" panose="020B0503020203060203" pitchFamily="34" charset="0"/>
              </a:rPr>
              <a:t>response</a:t>
            </a:r>
            <a:r>
              <a:rPr lang="fr-FR" sz="900" dirty="0">
                <a:latin typeface="Brandon Text Regular" panose="020B0503020203060203" pitchFamily="34" charset="0"/>
              </a:rPr>
              <a:t> superposition." </a:t>
            </a:r>
            <a:r>
              <a:rPr lang="fr-FR" sz="900" i="1" dirty="0">
                <a:latin typeface="Brandon Text Regular" panose="020B0503020203060203" pitchFamily="34" charset="0"/>
              </a:rPr>
              <a:t>IEEE Trans. </a:t>
            </a:r>
            <a:r>
              <a:rPr lang="fr-FR" sz="900" i="1" dirty="0" err="1">
                <a:latin typeface="Brandon Text Regular" panose="020B0503020203060203" pitchFamily="34" charset="0"/>
              </a:rPr>
              <a:t>Magnetics</a:t>
            </a:r>
            <a:r>
              <a:rPr lang="fr-FR" sz="900" dirty="0">
                <a:latin typeface="Brandon Text Regular" panose="020B0503020203060203" pitchFamily="34" charset="0"/>
              </a:rPr>
              <a:t> (2010).</a:t>
            </a:r>
          </a:p>
        </p:txBody>
      </p: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906D9C91-3E57-4648-9184-986DF1BB49CC}"/>
              </a:ext>
            </a:extLst>
          </p:cNvPr>
          <p:cNvSpPr/>
          <p:nvPr/>
        </p:nvSpPr>
        <p:spPr>
          <a:xfrm>
            <a:off x="4108925" y="2384829"/>
            <a:ext cx="340842" cy="2171685"/>
          </a:xfrm>
          <a:prstGeom prst="rightBrace">
            <a:avLst>
              <a:gd name="adj1" fmla="val 8333"/>
              <a:gd name="adj2" fmla="val 5029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450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96" y="274638"/>
            <a:ext cx="6771704" cy="417512"/>
          </a:xfrm>
        </p:spPr>
        <p:txBody>
          <a:bodyPr/>
          <a:lstStyle/>
          <a:p>
            <a:r>
              <a:rPr lang="fr-FR" sz="2000" dirty="0"/>
              <a:t>Etat de l’Art Intermédiaire</a:t>
            </a:r>
            <a:br>
              <a:rPr lang="fr-FR" dirty="0"/>
            </a:br>
            <a:endParaRPr lang="en-GB" dirty="0"/>
          </a:p>
        </p:txBody>
      </p:sp>
      <p:sp>
        <p:nvSpPr>
          <p:cNvPr id="77" name="Espace réservé du texte 2">
            <a:extLst>
              <a:ext uri="{FF2B5EF4-FFF2-40B4-BE49-F238E27FC236}">
                <a16:creationId xmlns:a16="http://schemas.microsoft.com/office/drawing/2014/main" id="{CBDF2A93-72F8-430A-8DD7-EDFA412737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020" y="904844"/>
            <a:ext cx="8561779" cy="4319587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  <a:latin typeface="Brandon Text Regular" panose="020B0503020203060203" pitchFamily="34" charset="0"/>
              </a:rPr>
              <a:t>Spectrogramme </a:t>
            </a:r>
          </a:p>
          <a:p>
            <a:endParaRPr lang="en-GB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268DB2E-FD55-4D38-94A3-9E5B1667611E}"/>
              </a:ext>
            </a:extLst>
          </p:cNvPr>
          <p:cNvGrpSpPr/>
          <p:nvPr/>
        </p:nvGrpSpPr>
        <p:grpSpPr>
          <a:xfrm>
            <a:off x="2683281" y="1256064"/>
            <a:ext cx="6790267" cy="5044633"/>
            <a:chOff x="1100666" y="1519999"/>
            <a:chExt cx="6790267" cy="5044633"/>
          </a:xfrm>
        </p:grpSpPr>
        <p:pic>
          <p:nvPicPr>
            <p:cNvPr id="49" name="Image 48" descr="[NVGate Graph wtf Window2]">
              <a:extLst>
                <a:ext uri="{FF2B5EF4-FFF2-40B4-BE49-F238E27FC236}">
                  <a16:creationId xmlns:a16="http://schemas.microsoft.com/office/drawing/2014/main" id="{1230455B-035F-4CF9-9159-5C9E3F9C8AD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9" t="18551" r="12632" b="16620"/>
            <a:stretch/>
          </p:blipFill>
          <p:spPr>
            <a:xfrm>
              <a:off x="1378072" y="1955050"/>
              <a:ext cx="6001105" cy="4374595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048FCD12-EA46-42E4-9279-E1F5D3DFE8A4}"/>
                </a:ext>
              </a:extLst>
            </p:cNvPr>
            <p:cNvSpPr txBox="1"/>
            <p:nvPr/>
          </p:nvSpPr>
          <p:spPr>
            <a:xfrm>
              <a:off x="3168493" y="6287633"/>
              <a:ext cx="24202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06586"/>
              <a:r>
                <a:rPr lang="fr-FR" sz="1200" dirty="0">
                  <a:solidFill>
                    <a:prstClr val="black"/>
                  </a:solidFill>
                  <a:latin typeface="Brandon Text Regular" panose="020B0503020203060203" pitchFamily="34" charset="0"/>
                  <a:cs typeface="Times New Roman" panose="02020603050405020304" pitchFamily="18" charset="0"/>
                </a:rPr>
                <a:t>Fréquence [Hz]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0A2708CC-EE66-4B6A-B188-B454BE6A1795}"/>
                </a:ext>
              </a:extLst>
            </p:cNvPr>
            <p:cNvSpPr txBox="1"/>
            <p:nvPr/>
          </p:nvSpPr>
          <p:spPr>
            <a:xfrm>
              <a:off x="1100666" y="1565212"/>
              <a:ext cx="16276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06586"/>
              <a:r>
                <a:rPr lang="fr-FR" sz="1200" dirty="0" err="1">
                  <a:solidFill>
                    <a:prstClr val="black"/>
                  </a:solidFill>
                  <a:latin typeface="Brandon Text Regular" panose="020B0503020203060203" pitchFamily="34" charset="0"/>
                  <a:cs typeface="Times New Roman" panose="02020603050405020304" pitchFamily="18" charset="0"/>
                </a:rPr>
                <a:t>Acc</a:t>
              </a:r>
              <a:r>
                <a:rPr lang="fr-FR" sz="1200" dirty="0">
                  <a:solidFill>
                    <a:prstClr val="black"/>
                  </a:solidFill>
                  <a:latin typeface="Brandon Text Regular" panose="020B0503020203060203" pitchFamily="34" charset="0"/>
                  <a:cs typeface="Times New Roman" panose="02020603050405020304" pitchFamily="18" charset="0"/>
                </a:rPr>
                <a:t>. [m/s²]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9A12D03D-A2F8-447C-94B0-060890D14DC5}"/>
                </a:ext>
              </a:extLst>
            </p:cNvPr>
            <p:cNvSpPr txBox="1"/>
            <p:nvPr/>
          </p:nvSpPr>
          <p:spPr>
            <a:xfrm>
              <a:off x="6510159" y="1565212"/>
              <a:ext cx="13807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06586"/>
              <a:r>
                <a:rPr lang="fr-FR" sz="1200" dirty="0">
                  <a:solidFill>
                    <a:prstClr val="black"/>
                  </a:solidFill>
                  <a:latin typeface="Brandon Text Regular" panose="020B0503020203060203" pitchFamily="34" charset="0"/>
                  <a:cs typeface="Times New Roman" panose="02020603050405020304" pitchFamily="18" charset="0"/>
                </a:rPr>
                <a:t>N [RPM]</a:t>
              </a:r>
            </a:p>
          </p:txBody>
        </p: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BCE3CFC1-6098-4A37-9EBF-0E81474DEB89}"/>
                </a:ext>
              </a:extLst>
            </p:cNvPr>
            <p:cNvCxnSpPr/>
            <p:nvPr/>
          </p:nvCxnSpPr>
          <p:spPr>
            <a:xfrm flipH="1">
              <a:off x="4803039" y="1988966"/>
              <a:ext cx="14350" cy="4209649"/>
            </a:xfrm>
            <a:prstGeom prst="line">
              <a:avLst/>
            </a:prstGeom>
            <a:noFill/>
            <a:ln w="28575" cap="rnd" cmpd="sng" algn="ctr">
              <a:solidFill>
                <a:sysClr val="windowText" lastClr="000000">
                  <a:alpha val="60000"/>
                </a:sysClr>
              </a:solidFill>
              <a:prstDash val="sysDot"/>
            </a:ln>
            <a:effectLst/>
          </p:spPr>
        </p:cxn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026AFEBC-5A23-4469-BF06-B4C8D95FD1F5}"/>
                </a:ext>
              </a:extLst>
            </p:cNvPr>
            <p:cNvSpPr txBox="1"/>
            <p:nvPr/>
          </p:nvSpPr>
          <p:spPr>
            <a:xfrm>
              <a:off x="4107922" y="4585080"/>
              <a:ext cx="10436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06586"/>
              <a:r>
                <a:rPr lang="fr-FR" sz="1600" b="1" dirty="0">
                  <a:solidFill>
                    <a:prstClr val="black"/>
                  </a:solidFill>
                  <a:latin typeface="Brandon Text Regular" panose="020B0503020203060203" pitchFamily="34" charset="0"/>
                  <a:cs typeface="Times New Roman" panose="02020603050405020304" pitchFamily="18" charset="0"/>
                </a:rPr>
                <a:t>10</a:t>
              </a:r>
              <a:r>
                <a:rPr lang="fr-FR" sz="1600" b="1" i="1" dirty="0">
                  <a:solidFill>
                    <a:prstClr val="black"/>
                  </a:solidFill>
                  <a:latin typeface="Brandon Text Regular" panose="020B0503020203060203" pitchFamily="34" charset="0"/>
                  <a:cs typeface="Times New Roman" panose="02020603050405020304" pitchFamily="18" charset="0"/>
                </a:rPr>
                <a:t>f</a:t>
              </a:r>
              <a:r>
                <a:rPr lang="fr-FR" sz="1600" b="1" i="1" baseline="-25000" dirty="0">
                  <a:solidFill>
                    <a:prstClr val="black"/>
                  </a:solidFill>
                  <a:latin typeface="Brandon Text Regular" panose="020B0503020203060203" pitchFamily="34" charset="0"/>
                  <a:cs typeface="Times New Roman" panose="02020603050405020304" pitchFamily="18" charset="0"/>
                </a:rPr>
                <a:t>s</a:t>
              </a:r>
              <a:endParaRPr lang="en-GB" sz="1600" b="1" i="1" baseline="-25000" dirty="0">
                <a:solidFill>
                  <a:prstClr val="black"/>
                </a:solidFill>
                <a:latin typeface="Brandon Text Regular" panose="020B0503020203060203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822A8A78-9B3F-415B-B666-63443228E4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07922" y="4142347"/>
              <a:ext cx="129076" cy="442733"/>
            </a:xfrm>
            <a:prstGeom prst="straightConnector1">
              <a:avLst/>
            </a:prstGeom>
            <a:noFill/>
            <a:ln w="19050" cap="rnd" cmpd="sng" algn="ctr">
              <a:solidFill>
                <a:sysClr val="windowText" lastClr="000000">
                  <a:alpha val="60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35AD1536-E88E-4B9E-8C2F-8C893B2BA6E5}"/>
                </a:ext>
              </a:extLst>
            </p:cNvPr>
            <p:cNvSpPr txBox="1"/>
            <p:nvPr/>
          </p:nvSpPr>
          <p:spPr>
            <a:xfrm>
              <a:off x="4202347" y="1519999"/>
              <a:ext cx="109350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06586"/>
              <a:r>
                <a:rPr lang="fr-FR" sz="1400" dirty="0">
                  <a:solidFill>
                    <a:prstClr val="black"/>
                  </a:solidFill>
                  <a:latin typeface="Brandon Text Regular" panose="020B0503020203060203" pitchFamily="34" charset="0"/>
                  <a:cs typeface="Times New Roman" panose="02020603050405020304" pitchFamily="18" charset="0"/>
                </a:rPr>
                <a:t> Mode (2,0)</a:t>
              </a:r>
            </a:p>
            <a:p>
              <a:pPr algn="ctr" defTabSz="1306586"/>
              <a:r>
                <a:rPr lang="fr-FR" sz="1100" dirty="0">
                  <a:solidFill>
                    <a:prstClr val="black"/>
                  </a:solidFill>
                  <a:latin typeface="Brandon Text Regular" panose="020B0503020203060203" pitchFamily="34" charset="0"/>
                  <a:cs typeface="Times New Roman" panose="02020603050405020304" pitchFamily="18" charset="0"/>
                </a:rPr>
                <a:t>720 Hz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BA778997-2EA2-43E5-A983-2DB5128D2AEC}"/>
                </a:ext>
              </a:extLst>
            </p:cNvPr>
            <p:cNvSpPr txBox="1"/>
            <p:nvPr/>
          </p:nvSpPr>
          <p:spPr>
            <a:xfrm>
              <a:off x="2200748" y="2539784"/>
              <a:ext cx="5276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06586"/>
              <a:r>
                <a:rPr lang="fr-FR" sz="1600" b="1" dirty="0">
                  <a:solidFill>
                    <a:prstClr val="black"/>
                  </a:solidFill>
                  <a:latin typeface="Brandon Text Regular" panose="020B0503020203060203" pitchFamily="34" charset="0"/>
                  <a:cs typeface="Times New Roman" panose="02020603050405020304" pitchFamily="18" charset="0"/>
                </a:rPr>
                <a:t>2</a:t>
              </a:r>
              <a:r>
                <a:rPr lang="fr-FR" sz="1600" b="1" i="1" dirty="0">
                  <a:solidFill>
                    <a:prstClr val="black"/>
                  </a:solidFill>
                  <a:latin typeface="Brandon Text Regular" panose="020B0503020203060203" pitchFamily="34" charset="0"/>
                  <a:cs typeface="Times New Roman" panose="02020603050405020304" pitchFamily="18" charset="0"/>
                </a:rPr>
                <a:t>f</a:t>
              </a:r>
              <a:r>
                <a:rPr lang="fr-FR" sz="1600" b="1" i="1" baseline="-25000" dirty="0">
                  <a:solidFill>
                    <a:prstClr val="black"/>
                  </a:solidFill>
                  <a:latin typeface="Brandon Text Regular" panose="020B0503020203060203" pitchFamily="34" charset="0"/>
                  <a:cs typeface="Times New Roman" panose="02020603050405020304" pitchFamily="18" charset="0"/>
                </a:rPr>
                <a:t>s</a:t>
              </a:r>
              <a:endParaRPr lang="en-GB" sz="1600" b="1" dirty="0">
                <a:solidFill>
                  <a:prstClr val="black"/>
                </a:solidFill>
                <a:latin typeface="Brandon Text Regular" panose="020B0503020203060203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058DCF43-0B92-4B26-A141-F035F1AF21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1838" y="2530635"/>
              <a:ext cx="241951" cy="107596"/>
            </a:xfrm>
            <a:prstGeom prst="straightConnector1">
              <a:avLst/>
            </a:prstGeom>
            <a:noFill/>
            <a:ln w="19050" cap="rnd" cmpd="sng" algn="ctr">
              <a:solidFill>
                <a:sysClr val="windowText" lastClr="000000">
                  <a:alpha val="60000"/>
                </a:sysClr>
              </a:solidFill>
              <a:prstDash val="solid"/>
              <a:tailEnd type="triangle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C636589-0C9F-44BC-B738-96AA18A09ED4}"/>
                  </a:ext>
                </a:extLst>
              </p:cNvPr>
              <p:cNvSpPr txBox="1"/>
              <p:nvPr/>
            </p:nvSpPr>
            <p:spPr>
              <a:xfrm>
                <a:off x="57434" y="3092558"/>
                <a:ext cx="2903253" cy="1870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Harmoniques de forces </a:t>
                </a:r>
                <a:br>
                  <a:rPr lang="fr-FR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i="1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𝑝</m:t>
                    </m:r>
                    <m:f>
                      <m:f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60</m:t>
                        </m:r>
                      </m:den>
                    </m:f>
                  </m:oMath>
                </a14:m>
                <a:r>
                  <a:rPr lang="fr-FR" dirty="0"/>
                  <a:t> .</a:t>
                </a:r>
              </a:p>
              <a:p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 (2fs,10fs) harmoniques principales.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C636589-0C9F-44BC-B738-96AA18A09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4" y="3092558"/>
                <a:ext cx="2903253" cy="1870897"/>
              </a:xfrm>
              <a:prstGeom prst="rect">
                <a:avLst/>
              </a:prstGeom>
              <a:blipFill>
                <a:blip r:embed="rId4"/>
                <a:stretch>
                  <a:fillRect l="-1677" t="-1629" b="-4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2E36E43D-E4B8-4093-ABFC-219B056E1739}"/>
              </a:ext>
            </a:extLst>
          </p:cNvPr>
          <p:cNvSpPr txBox="1"/>
          <p:nvPr/>
        </p:nvSpPr>
        <p:spPr>
          <a:xfrm>
            <a:off x="788565" y="64846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58F9D85-9F62-4DE7-95E5-C46A95E07A4B}"/>
              </a:ext>
            </a:extLst>
          </p:cNvPr>
          <p:cNvSpPr txBox="1"/>
          <p:nvPr/>
        </p:nvSpPr>
        <p:spPr>
          <a:xfrm>
            <a:off x="2780950" y="6641295"/>
            <a:ext cx="637269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latin typeface="Brandon Text Regular" panose="020B0503020203060203" pitchFamily="34" charset="0"/>
              </a:rPr>
              <a:t>Devillers, E. et al. « </a:t>
            </a:r>
            <a:r>
              <a:rPr lang="fr-FR" sz="900" dirty="0" err="1">
                <a:latin typeface="Brandon Text Regular" panose="020B0503020203060203" pitchFamily="34" charset="0"/>
              </a:rPr>
              <a:t>Experimental</a:t>
            </a:r>
            <a:r>
              <a:rPr lang="fr-FR" sz="900" dirty="0">
                <a:latin typeface="Brandon Text Regular" panose="020B0503020203060203" pitchFamily="34" charset="0"/>
              </a:rPr>
              <a:t> Benchmark for Magnetic Noise and Vibrations </a:t>
            </a:r>
            <a:r>
              <a:rPr lang="fr-FR" sz="900" dirty="0" err="1">
                <a:latin typeface="Brandon Text Regular" panose="020B0503020203060203" pitchFamily="34" charset="0"/>
              </a:rPr>
              <a:t>Analysis</a:t>
            </a:r>
            <a:r>
              <a:rPr lang="fr-FR" sz="900" dirty="0">
                <a:latin typeface="Brandon Text Regular" panose="020B0503020203060203" pitchFamily="34" charset="0"/>
              </a:rPr>
              <a:t> in </a:t>
            </a:r>
            <a:r>
              <a:rPr lang="fr-FR" sz="900" dirty="0" err="1">
                <a:latin typeface="Brandon Text Regular" panose="020B0503020203060203" pitchFamily="34" charset="0"/>
              </a:rPr>
              <a:t>Electrical</a:t>
            </a:r>
            <a:r>
              <a:rPr lang="fr-FR" sz="900" dirty="0">
                <a:latin typeface="Brandon Text Regular" panose="020B0503020203060203" pitchFamily="34" charset="0"/>
              </a:rPr>
              <a:t> Machines », ICEM, 2018.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00D3E35-A61F-4DF9-BF7D-A016D197278C}"/>
              </a:ext>
            </a:extLst>
          </p:cNvPr>
          <p:cNvSpPr/>
          <p:nvPr/>
        </p:nvSpPr>
        <p:spPr>
          <a:xfrm>
            <a:off x="6090407" y="2843868"/>
            <a:ext cx="643828" cy="678010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2E1053-CF7B-4E08-B7E8-FD4E9655689B}"/>
              </a:ext>
            </a:extLst>
          </p:cNvPr>
          <p:cNvSpPr txBox="1"/>
          <p:nvPr/>
        </p:nvSpPr>
        <p:spPr>
          <a:xfrm>
            <a:off x="6801821" y="332092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résonance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5149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1EFC756-5F2B-4C72-882D-321D6A85F2AD}"/>
              </a:ext>
            </a:extLst>
          </p:cNvPr>
          <p:cNvGrpSpPr/>
          <p:nvPr/>
        </p:nvGrpSpPr>
        <p:grpSpPr>
          <a:xfrm>
            <a:off x="1128251" y="1516567"/>
            <a:ext cx="6589507" cy="2767840"/>
            <a:chOff x="457201" y="2069631"/>
            <a:chExt cx="8093841" cy="3302469"/>
          </a:xfrm>
        </p:grpSpPr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119267BA-7BBB-4CF3-8C04-D35E7262421F}"/>
                </a:ext>
              </a:extLst>
            </p:cNvPr>
            <p:cNvGrpSpPr/>
            <p:nvPr/>
          </p:nvGrpSpPr>
          <p:grpSpPr>
            <a:xfrm>
              <a:off x="457201" y="2069631"/>
              <a:ext cx="3388520" cy="3214069"/>
              <a:chOff x="8035883" y="989713"/>
              <a:chExt cx="3686425" cy="4009839"/>
            </a:xfrm>
          </p:grpSpPr>
          <p:grpSp>
            <p:nvGrpSpPr>
              <p:cNvPr id="82" name="Groupe 81">
                <a:extLst>
                  <a:ext uri="{FF2B5EF4-FFF2-40B4-BE49-F238E27FC236}">
                    <a16:creationId xmlns:a16="http://schemas.microsoft.com/office/drawing/2014/main" id="{F6D2B6A4-5D1C-4617-B817-BAE4869159F8}"/>
                  </a:ext>
                </a:extLst>
              </p:cNvPr>
              <p:cNvGrpSpPr/>
              <p:nvPr/>
            </p:nvGrpSpPr>
            <p:grpSpPr>
              <a:xfrm>
                <a:off x="8035883" y="4301301"/>
                <a:ext cx="3686425" cy="698251"/>
                <a:chOff x="8035883" y="4301301"/>
                <a:chExt cx="3686425" cy="698251"/>
              </a:xfrm>
            </p:grpSpPr>
            <p:cxnSp>
              <p:nvCxnSpPr>
                <p:cNvPr id="87" name="Connecteur droit 86">
                  <a:extLst>
                    <a:ext uri="{FF2B5EF4-FFF2-40B4-BE49-F238E27FC236}">
                      <a16:creationId xmlns:a16="http://schemas.microsoft.com/office/drawing/2014/main" id="{71CBB790-CA02-4D3A-88F2-2065A59687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37355" y="4306162"/>
                  <a:ext cx="3159054" cy="2781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88" name="Connecteur droit avec flèche 87">
                  <a:extLst>
                    <a:ext uri="{FF2B5EF4-FFF2-40B4-BE49-F238E27FC236}">
                      <a16:creationId xmlns:a16="http://schemas.microsoft.com/office/drawing/2014/main" id="{262F429B-4740-4B20-8879-68E1BC31F1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648609" y="4309640"/>
                  <a:ext cx="69350" cy="252130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89" name="Connecteur droit avec flèche 88">
                  <a:extLst>
                    <a:ext uri="{FF2B5EF4-FFF2-40B4-BE49-F238E27FC236}">
                      <a16:creationId xmlns:a16="http://schemas.microsoft.com/office/drawing/2014/main" id="{BDD94249-7883-4A76-97E4-C2E635B7F4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8339" y="4312982"/>
                  <a:ext cx="825" cy="196938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90" name="Connecteur droit avec flèche 89">
                  <a:extLst>
                    <a:ext uri="{FF2B5EF4-FFF2-40B4-BE49-F238E27FC236}">
                      <a16:creationId xmlns:a16="http://schemas.microsoft.com/office/drawing/2014/main" id="{7F842B5B-F0B3-4B90-95C5-D1F5E26390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973285" y="4312982"/>
                  <a:ext cx="2175" cy="181328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91" name="Connecteur droit avec flèche 90">
                  <a:extLst>
                    <a:ext uri="{FF2B5EF4-FFF2-40B4-BE49-F238E27FC236}">
                      <a16:creationId xmlns:a16="http://schemas.microsoft.com/office/drawing/2014/main" id="{D2F2DB10-A253-4C6F-BE03-8FC05C9CDE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097778" y="4318237"/>
                  <a:ext cx="825" cy="196938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92" name="Connecteur droit avec flèche 91">
                  <a:extLst>
                    <a:ext uri="{FF2B5EF4-FFF2-40B4-BE49-F238E27FC236}">
                      <a16:creationId xmlns:a16="http://schemas.microsoft.com/office/drawing/2014/main" id="{8332895A-EEDB-46D8-9AED-0A55885F09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233190" y="4318604"/>
                  <a:ext cx="2175" cy="181328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93" name="Connecteur droit avec flèche 92">
                  <a:extLst>
                    <a:ext uri="{FF2B5EF4-FFF2-40B4-BE49-F238E27FC236}">
                      <a16:creationId xmlns:a16="http://schemas.microsoft.com/office/drawing/2014/main" id="{CB5E6609-C8A2-44F3-952F-7C145BAA7E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47450" y="4315648"/>
                  <a:ext cx="0" cy="185956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94" name="Connecteur droit avec flèche 93">
                  <a:extLst>
                    <a:ext uri="{FF2B5EF4-FFF2-40B4-BE49-F238E27FC236}">
                      <a16:creationId xmlns:a16="http://schemas.microsoft.com/office/drawing/2014/main" id="{061BCD38-81F3-41C4-922E-21B768F06A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58181" y="4312468"/>
                  <a:ext cx="3139" cy="189134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95" name="Connecteur droit avec flèche 94">
                  <a:extLst>
                    <a:ext uri="{FF2B5EF4-FFF2-40B4-BE49-F238E27FC236}">
                      <a16:creationId xmlns:a16="http://schemas.microsoft.com/office/drawing/2014/main" id="{4C4C9E6A-04A2-461F-88C8-BFE8226418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69786" y="4315695"/>
                  <a:ext cx="0" cy="185956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96" name="Connecteur droit avec flèche 95">
                  <a:extLst>
                    <a:ext uri="{FF2B5EF4-FFF2-40B4-BE49-F238E27FC236}">
                      <a16:creationId xmlns:a16="http://schemas.microsoft.com/office/drawing/2014/main" id="{CBD21A61-A7DD-43D8-BC0C-4998EC57F7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701242" y="4312516"/>
                  <a:ext cx="3139" cy="189135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97" name="Connecteur droit avec flèche 96">
                  <a:extLst>
                    <a:ext uri="{FF2B5EF4-FFF2-40B4-BE49-F238E27FC236}">
                      <a16:creationId xmlns:a16="http://schemas.microsoft.com/office/drawing/2014/main" id="{D282F884-9396-409E-A6D8-0E6CB714D0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33826" y="4315648"/>
                  <a:ext cx="0" cy="185956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98" name="Connecteur droit avec flèche 97">
                  <a:extLst>
                    <a:ext uri="{FF2B5EF4-FFF2-40B4-BE49-F238E27FC236}">
                      <a16:creationId xmlns:a16="http://schemas.microsoft.com/office/drawing/2014/main" id="{FDA387AC-3935-4656-B4EA-E7ACD8B28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958374" y="4312468"/>
                  <a:ext cx="3139" cy="189135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99" name="Connecteur droit avec flèche 98">
                  <a:extLst>
                    <a:ext uri="{FF2B5EF4-FFF2-40B4-BE49-F238E27FC236}">
                      <a16:creationId xmlns:a16="http://schemas.microsoft.com/office/drawing/2014/main" id="{37796E79-D0F9-49DE-BE45-10EF4652B6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90190" y="4317734"/>
                  <a:ext cx="0" cy="213584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00" name="Connecteur droit avec flèche 99">
                  <a:extLst>
                    <a:ext uri="{FF2B5EF4-FFF2-40B4-BE49-F238E27FC236}">
                      <a16:creationId xmlns:a16="http://schemas.microsoft.com/office/drawing/2014/main" id="{FFA300F6-407F-46C5-B021-05FCD6DE28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204061" y="4314554"/>
                  <a:ext cx="3" cy="247215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01" name="Connecteur droit avec flèche 100">
                  <a:extLst>
                    <a:ext uri="{FF2B5EF4-FFF2-40B4-BE49-F238E27FC236}">
                      <a16:creationId xmlns:a16="http://schemas.microsoft.com/office/drawing/2014/main" id="{2B69B3D5-13C2-43A6-B020-1663DC750E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09470" y="4321128"/>
                  <a:ext cx="6061" cy="265794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02" name="Connecteur droit avec flèche 101">
                  <a:extLst>
                    <a:ext uri="{FF2B5EF4-FFF2-40B4-BE49-F238E27FC236}">
                      <a16:creationId xmlns:a16="http://schemas.microsoft.com/office/drawing/2014/main" id="{FEF41E7B-10A5-4566-B70B-A236A3025D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23342" y="4317948"/>
                  <a:ext cx="0" cy="315590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03" name="Connecteur droit avec flèche 102">
                  <a:extLst>
                    <a:ext uri="{FF2B5EF4-FFF2-40B4-BE49-F238E27FC236}">
                      <a16:creationId xmlns:a16="http://schemas.microsoft.com/office/drawing/2014/main" id="{3DA4C788-7759-4E9D-AE18-7540D9806A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21410" y="4312468"/>
                  <a:ext cx="0" cy="375095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04" name="Connecteur droit avec flèche 103">
                  <a:extLst>
                    <a:ext uri="{FF2B5EF4-FFF2-40B4-BE49-F238E27FC236}">
                      <a16:creationId xmlns:a16="http://schemas.microsoft.com/office/drawing/2014/main" id="{BDA54285-C230-4603-A945-DB98197648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35281" y="4309289"/>
                  <a:ext cx="0" cy="433056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05" name="Connecteur droit avec flèche 104">
                  <a:extLst>
                    <a:ext uri="{FF2B5EF4-FFF2-40B4-BE49-F238E27FC236}">
                      <a16:creationId xmlns:a16="http://schemas.microsoft.com/office/drawing/2014/main" id="{468C8639-A6C3-40E2-8BAA-E037BC7A34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13507" y="4321128"/>
                  <a:ext cx="51926" cy="502870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06" name="Connecteur droit avec flèche 105">
                  <a:extLst>
                    <a:ext uri="{FF2B5EF4-FFF2-40B4-BE49-F238E27FC236}">
                      <a16:creationId xmlns:a16="http://schemas.microsoft.com/office/drawing/2014/main" id="{F77D7C38-6791-48FD-B220-D615C0FD58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73213" y="4312163"/>
                  <a:ext cx="146203" cy="687389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07" name="Connecteur droit avec flèche 106">
                  <a:extLst>
                    <a:ext uri="{FF2B5EF4-FFF2-40B4-BE49-F238E27FC236}">
                      <a16:creationId xmlns:a16="http://schemas.microsoft.com/office/drawing/2014/main" id="{FA153154-A2FC-48BF-BC84-919A457F1F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40690" y="4302336"/>
                  <a:ext cx="214055" cy="381401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08" name="Connecteur droit avec flèche 107">
                  <a:extLst>
                    <a:ext uri="{FF2B5EF4-FFF2-40B4-BE49-F238E27FC236}">
                      <a16:creationId xmlns:a16="http://schemas.microsoft.com/office/drawing/2014/main" id="{2AB15A28-94C2-4F27-A1A0-FF0F31E280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94164" y="4306732"/>
                  <a:ext cx="262279" cy="318404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09" name="Connecteur droit avec flèche 108">
                  <a:extLst>
                    <a:ext uri="{FF2B5EF4-FFF2-40B4-BE49-F238E27FC236}">
                      <a16:creationId xmlns:a16="http://schemas.microsoft.com/office/drawing/2014/main" id="{B67774BA-C7EF-4DDA-8CBC-CC94C380B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64580" y="4301301"/>
                  <a:ext cx="322207" cy="354556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10" name="Connecteur droit avec flèche 109">
                  <a:extLst>
                    <a:ext uri="{FF2B5EF4-FFF2-40B4-BE49-F238E27FC236}">
                      <a16:creationId xmlns:a16="http://schemas.microsoft.com/office/drawing/2014/main" id="{61EED4BA-3AFA-432F-B3C1-D1CB9CF50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04190" y="4317734"/>
                  <a:ext cx="418118" cy="254828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11" name="Connecteur droit avec flèche 110">
                  <a:extLst>
                    <a:ext uri="{FF2B5EF4-FFF2-40B4-BE49-F238E27FC236}">
                      <a16:creationId xmlns:a16="http://schemas.microsoft.com/office/drawing/2014/main" id="{A86E1940-A648-46DD-9704-CAB9F8FF79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035883" y="4313804"/>
                  <a:ext cx="114320" cy="127542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45" name="Connecteur droit avec flèche 144">
                  <a:extLst>
                    <a:ext uri="{FF2B5EF4-FFF2-40B4-BE49-F238E27FC236}">
                      <a16:creationId xmlns:a16="http://schemas.microsoft.com/office/drawing/2014/main" id="{1997715A-8A31-43D4-BF12-CCAB26609A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71312" y="4308943"/>
                  <a:ext cx="153641" cy="200976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48" name="Connecteur droit avec flèche 147">
                  <a:extLst>
                    <a:ext uri="{FF2B5EF4-FFF2-40B4-BE49-F238E27FC236}">
                      <a16:creationId xmlns:a16="http://schemas.microsoft.com/office/drawing/2014/main" id="{2FD09967-773B-42AB-BAE7-1DD628D177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301562" y="4312163"/>
                  <a:ext cx="130144" cy="187853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49" name="Connecteur droit avec flèche 148">
                  <a:extLst>
                    <a:ext uri="{FF2B5EF4-FFF2-40B4-BE49-F238E27FC236}">
                      <a16:creationId xmlns:a16="http://schemas.microsoft.com/office/drawing/2014/main" id="{59C480A7-70F1-41A8-AD55-F0032CB10A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435683" y="4324467"/>
                  <a:ext cx="139529" cy="195779"/>
                </a:xfrm>
                <a:prstGeom prst="straightConnector1">
                  <a:avLst/>
                </a:prstGeom>
                <a:noFill/>
                <a:ln w="28575" cap="rnd" cmpd="sng" algn="ctr">
                  <a:solidFill>
                    <a:srgbClr val="A50E82">
                      <a:lumMod val="75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  <p:grpSp>
            <p:nvGrpSpPr>
              <p:cNvPr id="83" name="Groupe 82">
                <a:extLst>
                  <a:ext uri="{FF2B5EF4-FFF2-40B4-BE49-F238E27FC236}">
                    <a16:creationId xmlns:a16="http://schemas.microsoft.com/office/drawing/2014/main" id="{3082A5CD-3EEB-479A-8187-2D33610D2F3F}"/>
                  </a:ext>
                </a:extLst>
              </p:cNvPr>
              <p:cNvGrpSpPr/>
              <p:nvPr/>
            </p:nvGrpSpPr>
            <p:grpSpPr>
              <a:xfrm>
                <a:off x="8366153" y="989713"/>
                <a:ext cx="3096786" cy="2691639"/>
                <a:chOff x="4333796" y="974199"/>
                <a:chExt cx="2862052" cy="2457059"/>
              </a:xfrm>
              <a:solidFill>
                <a:sysClr val="window" lastClr="FFFFFF">
                  <a:lumMod val="65000"/>
                </a:sysClr>
              </a:solidFill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B09FA564-968C-4ACC-A976-D1F87F823406}"/>
                    </a:ext>
                  </a:extLst>
                </p:cNvPr>
                <p:cNvSpPr/>
                <p:nvPr/>
              </p:nvSpPr>
              <p:spPr>
                <a:xfrm>
                  <a:off x="5195608" y="1837799"/>
                  <a:ext cx="1219200" cy="1587500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Brandon Text Regular" panose="020B0503020203060203" pitchFamily="34" charset="0"/>
                  </a:endParaRPr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FE44461-54D8-4EF7-AF75-73BDE7258555}"/>
                    </a:ext>
                  </a:extLst>
                </p:cNvPr>
                <p:cNvSpPr/>
                <p:nvPr/>
              </p:nvSpPr>
              <p:spPr>
                <a:xfrm>
                  <a:off x="4333796" y="974199"/>
                  <a:ext cx="2862052" cy="863600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 w="0"/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Brandon Text Regular" panose="020B0503020203060203" pitchFamily="34" charset="0"/>
                  </a:endParaRP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442056A3-E955-4846-80FC-437049A5B5A3}"/>
                    </a:ext>
                  </a:extLst>
                </p:cNvPr>
                <p:cNvSpPr/>
                <p:nvPr/>
              </p:nvSpPr>
              <p:spPr>
                <a:xfrm>
                  <a:off x="4809460" y="3154258"/>
                  <a:ext cx="1910723" cy="277000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Brandon Text Regular" panose="020B0503020203060203" pitchFamily="34" charset="0"/>
                  </a:endParaRPr>
                </a:p>
              </p:txBody>
            </p:sp>
          </p:grpSp>
        </p:grpSp>
        <p:grpSp>
          <p:nvGrpSpPr>
            <p:cNvPr id="152" name="Groupe 151">
              <a:extLst>
                <a:ext uri="{FF2B5EF4-FFF2-40B4-BE49-F238E27FC236}">
                  <a16:creationId xmlns:a16="http://schemas.microsoft.com/office/drawing/2014/main" id="{DC580C73-9C0E-4813-A585-92E18554020B}"/>
                </a:ext>
              </a:extLst>
            </p:cNvPr>
            <p:cNvGrpSpPr/>
            <p:nvPr/>
          </p:nvGrpSpPr>
          <p:grpSpPr>
            <a:xfrm>
              <a:off x="5704511" y="2069631"/>
              <a:ext cx="2846531" cy="2157472"/>
              <a:chOff x="4333796" y="974199"/>
              <a:chExt cx="2862052" cy="2457059"/>
            </a:xfrm>
            <a:solidFill>
              <a:sysClr val="window" lastClr="FFFFFF">
                <a:lumMod val="65000"/>
              </a:sysClr>
            </a:solidFill>
          </p:grpSpPr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CE6852A-4500-433C-B5F5-38430A2F7399}"/>
                  </a:ext>
                </a:extLst>
              </p:cNvPr>
              <p:cNvSpPr/>
              <p:nvPr/>
            </p:nvSpPr>
            <p:spPr>
              <a:xfrm>
                <a:off x="5195608" y="1837799"/>
                <a:ext cx="1219200" cy="15875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Brandon Text Regular" panose="020B0503020203060203" pitchFamily="34" charset="0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B26C5F6B-CA3F-4B36-9D46-046DF4A9D549}"/>
                  </a:ext>
                </a:extLst>
              </p:cNvPr>
              <p:cNvSpPr/>
              <p:nvPr/>
            </p:nvSpPr>
            <p:spPr>
              <a:xfrm>
                <a:off x="4333796" y="974199"/>
                <a:ext cx="2862052" cy="8636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randon Text Regular" panose="020B0503020203060203" pitchFamily="34" charset="0"/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7CA7EE01-C046-4034-9BD3-0280E0A509FB}"/>
                  </a:ext>
                </a:extLst>
              </p:cNvPr>
              <p:cNvSpPr/>
              <p:nvPr/>
            </p:nvSpPr>
            <p:spPr>
              <a:xfrm>
                <a:off x="4809460" y="3154258"/>
                <a:ext cx="1910723" cy="2770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Brandon Text Regular" panose="020B0503020203060203" pitchFamily="34" charset="0"/>
                </a:endParaRPr>
              </a:p>
            </p:txBody>
          </p:sp>
        </p:grp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FAED5FD6-7A12-4602-BF49-B158B382B33F}"/>
                </a:ext>
              </a:extLst>
            </p:cNvPr>
            <p:cNvCxnSpPr>
              <a:stCxn id="155" idx="2"/>
            </p:cNvCxnSpPr>
            <p:nvPr/>
          </p:nvCxnSpPr>
          <p:spPr>
            <a:xfrm>
              <a:off x="7127776" y="4227103"/>
              <a:ext cx="425549" cy="1144997"/>
            </a:xfrm>
            <a:prstGeom prst="straightConnector1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E7095A77-801B-4DD5-8438-EB313D239547}"/>
                </a:ext>
              </a:extLst>
            </p:cNvPr>
            <p:cNvCxnSpPr/>
            <p:nvPr/>
          </p:nvCxnSpPr>
          <p:spPr>
            <a:xfrm>
              <a:off x="4181475" y="3600450"/>
              <a:ext cx="876300" cy="0"/>
            </a:xfrm>
            <a:prstGeom prst="straightConnector1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A4AE58D9-4BCB-4117-86EA-8DE724E51828}"/>
              </a:ext>
            </a:extLst>
          </p:cNvPr>
          <p:cNvSpPr txBox="1"/>
          <p:nvPr/>
        </p:nvSpPr>
        <p:spPr>
          <a:xfrm>
            <a:off x="1424464" y="4999547"/>
            <a:ext cx="7698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Le couplage magnéto-mécanique classique se fait: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Brandon Text Regular" panose="020B0503020203060203" pitchFamily="34" charset="0"/>
              </a:rPr>
              <a:t>En sélectionnant les « petits » nombres d’ondes significatifs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Brandon Text Regular" panose="020B0503020203060203" pitchFamily="34" charset="0"/>
              </a:rPr>
              <a:t>En calculant une force résultante par tête de dent.</a:t>
            </a:r>
          </a:p>
        </p:txBody>
      </p:sp>
      <p:sp>
        <p:nvSpPr>
          <p:cNvPr id="51" name="Titre 1">
            <a:extLst>
              <a:ext uri="{FF2B5EF4-FFF2-40B4-BE49-F238E27FC236}">
                <a16:creationId xmlns:a16="http://schemas.microsoft.com/office/drawing/2014/main" id="{226EEAE9-14F6-47E2-B4B9-43DE6AE9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6771704" cy="417512"/>
          </a:xfrm>
        </p:spPr>
        <p:txBody>
          <a:bodyPr/>
          <a:lstStyle/>
          <a:p>
            <a:r>
              <a:rPr lang="fr-FR" sz="2000" dirty="0"/>
              <a:t>Etat de l’Art Intermédiaire</a:t>
            </a:r>
            <a:br>
              <a:rPr lang="fr-FR" dirty="0"/>
            </a:br>
            <a:endParaRPr lang="en-GB" dirty="0"/>
          </a:p>
        </p:txBody>
      </p:sp>
      <p:sp>
        <p:nvSpPr>
          <p:cNvPr id="52" name="Espace réservé du texte 2">
            <a:extLst>
              <a:ext uri="{FF2B5EF4-FFF2-40B4-BE49-F238E27FC236}">
                <a16:creationId xmlns:a16="http://schemas.microsoft.com/office/drawing/2014/main" id="{4484440D-8FAD-4786-AF17-FA7E73C1DE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020" y="904844"/>
            <a:ext cx="8561779" cy="4319587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  <a:latin typeface="Brandon Text Regular" panose="020B0503020203060203" pitchFamily="34" charset="0"/>
              </a:rPr>
              <a:t>Intégration des forces dentaire</a:t>
            </a:r>
          </a:p>
          <a:p>
            <a:endParaRPr lang="en-GB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6E53320-353F-47C6-8F33-E25735E5349B}"/>
                  </a:ext>
                </a:extLst>
              </p:cNvPr>
              <p:cNvSpPr txBox="1"/>
              <p:nvPr/>
            </p:nvSpPr>
            <p:spPr>
              <a:xfrm>
                <a:off x="3286134" y="4466649"/>
                <a:ext cx="2355709" cy="3558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0" smtClean="0"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=∫</m:t>
                      </m:r>
                      <m:sSub>
                        <m:sSub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0" smtClean="0">
                              <a:latin typeface="Cambria Math" panose="02040503050406030204" pitchFamily="18" charset="0"/>
                            </a:rPr>
                            <m:t>𝐏</m:t>
                          </m:r>
                        </m:e>
                        <m:sub>
                          <m:r>
                            <a:rPr lang="fr-FR" sz="2000" b="1" i="0" smtClean="0">
                              <a:latin typeface="Cambria Math" panose="02040503050406030204" pitchFamily="18" charset="0"/>
                            </a:rPr>
                            <m:t>𝐚𝐠</m:t>
                          </m:r>
                        </m:sub>
                      </m:sSub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6E53320-353F-47C6-8F33-E25735E53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134" y="4466649"/>
                <a:ext cx="2355709" cy="355803"/>
              </a:xfrm>
              <a:prstGeom prst="rect">
                <a:avLst/>
              </a:prstGeom>
              <a:blipFill>
                <a:blip r:embed="rId3"/>
                <a:stretch>
                  <a:fillRect l="-1813" t="-10345" r="-2073" b="-29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20351D09-288E-4D19-AC37-64C2114572CF}"/>
                  </a:ext>
                </a:extLst>
              </p:cNvPr>
              <p:cNvSpPr txBox="1"/>
              <p:nvPr/>
            </p:nvSpPr>
            <p:spPr>
              <a:xfrm>
                <a:off x="2566843" y="6138256"/>
                <a:ext cx="4997202" cy="349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∫</m:t>
                          </m:r>
                        </m:fName>
                        <m:e>
                          <m:func>
                            <m:func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acc>
                                <m:accPr>
                                  <m:chr m:val="̂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2000" i="0">
                                          <a:latin typeface="Cambria Math" panose="02040503050406030204" pitchFamily="18" charset="0"/>
                                        </a:rPr>
                                        <m:t>P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fr-FR" sz="2000" b="0" i="0" smtClean="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sub>
                                  </m:sSub>
                                </m:e>
                              </m:acc>
                              <m:d>
                                <m:d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  <m: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2000" b="0" i="0" smtClean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d>
                                    <m:d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fr-F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000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fr-FR" sz="20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</m:fName>
                            <m:e>
                              <m:sSup>
                                <m:s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200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d>
                                    <m:d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fr-F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000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fr-FR" sz="20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</m:e>
                          </m:func>
                        </m:e>
                      </m:func>
                      <m:r>
                        <m:rPr>
                          <m:sty m:val="p"/>
                        </m:rPr>
                        <a:rPr lang="fr-FR" sz="20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20351D09-288E-4D19-AC37-64C211457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843" y="6138256"/>
                <a:ext cx="4997202" cy="349198"/>
              </a:xfrm>
              <a:prstGeom prst="rect">
                <a:avLst/>
              </a:prstGeom>
              <a:blipFill>
                <a:blip r:embed="rId4"/>
                <a:stretch>
                  <a:fillRect l="-610" t="-19298" r="-610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ZoneTexte 48">
            <a:extLst>
              <a:ext uri="{FF2B5EF4-FFF2-40B4-BE49-F238E27FC236}">
                <a16:creationId xmlns:a16="http://schemas.microsoft.com/office/drawing/2014/main" id="{3A84D679-A499-4F92-B377-610D33FDB709}"/>
              </a:ext>
            </a:extLst>
          </p:cNvPr>
          <p:cNvSpPr txBox="1"/>
          <p:nvPr/>
        </p:nvSpPr>
        <p:spPr>
          <a:xfrm>
            <a:off x="35496" y="6610627"/>
            <a:ext cx="88849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Brandon Text Regular" panose="020B0503020203060203" pitchFamily="34" charset="0"/>
              </a:rPr>
              <a:t>Fang, Haiyang, et al. "Modulation effect of slotted structure on vibration response in electrical machines.“ </a:t>
            </a:r>
            <a:r>
              <a:rPr lang="fr-FR" sz="900" dirty="0">
                <a:latin typeface="Brandon Text Regular" panose="020B0503020203060203" pitchFamily="34" charset="0"/>
              </a:rPr>
              <a:t>IEEE Trans. </a:t>
            </a:r>
            <a:r>
              <a:rPr lang="fr-FR" sz="900" dirty="0" err="1">
                <a:latin typeface="Brandon Text Regular" panose="020B0503020203060203" pitchFamily="34" charset="0"/>
              </a:rPr>
              <a:t>Industrial</a:t>
            </a:r>
            <a:r>
              <a:rPr lang="fr-FR" sz="900" dirty="0">
                <a:latin typeface="Brandon Text Regular" panose="020B0503020203060203" pitchFamily="34" charset="0"/>
              </a:rPr>
              <a:t> Electronics (2019).</a:t>
            </a:r>
            <a:r>
              <a:rPr lang="en-US" sz="900" dirty="0">
                <a:latin typeface="Brandon Text Regular" panose="020B0503020203060203" pitchFamily="34" charset="0"/>
              </a:rPr>
              <a:t> </a:t>
            </a:r>
            <a:endParaRPr lang="fr-FR" sz="900" dirty="0">
              <a:latin typeface="Brandon Text Regular" panose="020B0503020203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6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8AA1D9-0424-4169-A5C2-5A7F8027A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F</a:t>
            </a:r>
            <a:r>
              <a:rPr lang="fr-FR" sz="2400" b="1" dirty="0"/>
              <a:t>orces intégrées par dent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A8BBC0-E9DC-4926-9242-90A4B0C5FE30}"/>
              </a:ext>
            </a:extLst>
          </p:cNvPr>
          <p:cNvSpPr txBox="1"/>
          <p:nvPr/>
        </p:nvSpPr>
        <p:spPr>
          <a:xfrm>
            <a:off x="179881" y="1002614"/>
            <a:ext cx="866884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latin typeface="Brandon Text Regular" panose="020B0503020203060203" pitchFamily="34" charset="0"/>
            </a:endParaRPr>
          </a:p>
          <a:p>
            <a:endParaRPr lang="fr-FR" dirty="0">
              <a:latin typeface="Brandon Text Regular" panose="020B0503020203060203" pitchFamily="34" charset="0"/>
            </a:endParaRPr>
          </a:p>
          <a:p>
            <a:endParaRPr lang="fr-FR" dirty="0">
              <a:latin typeface="Brandon Text Regular" panose="020B0503020203060203" pitchFamily="34" charset="0"/>
            </a:endParaRPr>
          </a:p>
          <a:p>
            <a:br>
              <a:rPr lang="fr-FR" dirty="0">
                <a:latin typeface="Brandon Text Regular" panose="020B0503020203060203" pitchFamily="34" charset="0"/>
              </a:rPr>
            </a:br>
            <a:br>
              <a:rPr lang="fr-FR" dirty="0">
                <a:latin typeface="Brandon Text Regular" panose="020B0503020203060203" pitchFamily="34" charset="0"/>
              </a:rPr>
            </a:br>
            <a:r>
              <a:rPr lang="fr-FR" dirty="0">
                <a:latin typeface="Brandon Text Regular" panose="020B0503020203060203" pitchFamily="34" charset="0"/>
              </a:rPr>
              <a:t> </a:t>
            </a:r>
          </a:p>
          <a:p>
            <a:endParaRPr lang="fr-FR" dirty="0">
              <a:latin typeface="Brandon Text Regular" panose="020B0503020203060203" pitchFamily="34" charset="0"/>
            </a:endParaRPr>
          </a:p>
          <a:p>
            <a:endParaRPr lang="fr-FR" dirty="0">
              <a:latin typeface="Brandon Text Regular" panose="020B0503020203060203" pitchFamily="34" charset="0"/>
            </a:endParaRPr>
          </a:p>
          <a:p>
            <a:endParaRPr lang="fr-FR" dirty="0">
              <a:latin typeface="Brandon Text Regular" panose="020B0503020203060203" pitchFamily="34" charset="0"/>
            </a:endParaRPr>
          </a:p>
          <a:p>
            <a:endParaRPr lang="fr-FR" dirty="0">
              <a:latin typeface="Brandon Text Regular" panose="020B0503020203060203" pitchFamily="34" charset="0"/>
            </a:endParaRPr>
          </a:p>
          <a:p>
            <a:endParaRPr lang="fr-FR" dirty="0">
              <a:latin typeface="Brandon Text Regular" panose="020B0503020203060203" pitchFamily="34" charset="0"/>
            </a:endParaRPr>
          </a:p>
          <a:p>
            <a:endParaRPr lang="fr-FR" dirty="0">
              <a:latin typeface="Brandon Text Regular" panose="020B0503020203060203" pitchFamily="34" charset="0"/>
            </a:endParaRPr>
          </a:p>
          <a:p>
            <a:endParaRPr lang="fr-FR" dirty="0">
              <a:latin typeface="Brandon Text Regular" panose="020B0503020203060203" pitchFamily="34" charset="0"/>
            </a:endParaRPr>
          </a:p>
          <a:p>
            <a:endParaRPr lang="fr-FR" dirty="0">
              <a:latin typeface="Brandon Text Regular" panose="020B0503020203060203" pitchFamily="34" charset="0"/>
            </a:endParaRPr>
          </a:p>
          <a:p>
            <a:endParaRPr lang="fr-FR" dirty="0">
              <a:latin typeface="Brandon Text Regular" panose="020B0503020203060203" pitchFamily="34" charset="0"/>
            </a:endParaRPr>
          </a:p>
          <a:p>
            <a:endParaRPr lang="fr-FR" dirty="0">
              <a:latin typeface="Brandon Text Regular" panose="020B0503020203060203" pitchFamily="34" charset="0"/>
            </a:endParaRPr>
          </a:p>
          <a:p>
            <a:endParaRPr lang="fr-FR" dirty="0">
              <a:latin typeface="Brandon Text Regular" panose="020B0503020203060203" pitchFamily="34" charset="0"/>
            </a:endParaRPr>
          </a:p>
          <a:p>
            <a:r>
              <a:rPr lang="fr-FR" sz="2000" dirty="0">
                <a:latin typeface="Brandon Text Regular" panose="020B0503020203060203" pitchFamily="34" charset="0"/>
              </a:rPr>
              <a:t>La FSE est échantillonnée par les dents → la culasse « voit » une FSE équivalente sous-échantillonnée.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3DD76C2-2C0C-4E67-AAC9-F54185AE1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" y="1937384"/>
            <a:ext cx="4400550" cy="3300413"/>
          </a:xfrm>
          <a:prstGeom prst="rect">
            <a:avLst/>
          </a:prstGeom>
        </p:spPr>
      </p:pic>
      <p:sp>
        <p:nvSpPr>
          <p:cNvPr id="6" name="Text Box 111">
            <a:extLst>
              <a:ext uri="{FF2B5EF4-FFF2-40B4-BE49-F238E27FC236}">
                <a16:creationId xmlns:a16="http://schemas.microsoft.com/office/drawing/2014/main" id="{72C485A1-B535-4871-9EF5-ED3055A8A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640" y="2319452"/>
            <a:ext cx="45527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dirty="0">
                <a:latin typeface="Brandon Text Regular" panose="020B0503020203060203" pitchFamily="34" charset="0"/>
              </a:rPr>
              <a:t>Critère d’échantillonnage de Shannon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2567F89-28A9-46F2-99B9-0B54F1D53DA7}"/>
                  </a:ext>
                </a:extLst>
              </p:cNvPr>
              <p:cNvSpPr txBox="1"/>
              <p:nvPr/>
            </p:nvSpPr>
            <p:spPr>
              <a:xfrm>
                <a:off x="6460657" y="2843257"/>
                <a:ext cx="838691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alt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altLang="fr-FR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fr-FR" altLang="fr-FR" b="0" i="1" smtClean="0"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fr-FR" alt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alt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alt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fr-FR" alt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fr-FR" alt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dirty="0"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2567F89-28A9-46F2-99B9-0B54F1D53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657" y="2843257"/>
                <a:ext cx="838691" cy="5167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1584BFD-01D6-4ECF-9C85-D923203FE287}"/>
                  </a:ext>
                </a:extLst>
              </p:cNvPr>
              <p:cNvSpPr/>
              <p:nvPr/>
            </p:nvSpPr>
            <p:spPr>
              <a:xfrm>
                <a:off x="5628545" y="3772603"/>
                <a:ext cx="22493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altLang="fr-F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(2</m:t>
                    </m:r>
                    <m:sSub>
                      <m:sSubPr>
                        <m:ctrlPr>
                          <a:rPr lang="fr-FR" alt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alt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fr-FR" alt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fr-FR" altLang="fr-FR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10)</m:t>
                    </m:r>
                  </m:oMath>
                </a14:m>
                <a:r>
                  <a:rPr lang="fr-FR" altLang="fr-FR" i="1" dirty="0">
                    <a:solidFill>
                      <a:schemeClr val="tx1"/>
                    </a:solidFill>
                    <a:latin typeface="Brandon Text Regular" panose="020B0503020203060203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altLang="fr-FR" dirty="0">
                    <a:solidFill>
                      <a:schemeClr val="tx1"/>
                    </a:solidFill>
                    <a:latin typeface="Brandon Text Regular" panose="020B0503020203060203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</a:t>
                </a:r>
                <a14:m>
                  <m:oMath xmlns:m="http://schemas.openxmlformats.org/officeDocument/2006/math">
                    <m:r>
                      <a:rPr lang="fr-FR" altLang="fr-F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(2</m:t>
                    </m:r>
                    <m:sSub>
                      <m:sSubPr>
                        <m:ctrlPr>
                          <a:rPr lang="fr-FR" alt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alt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fr-FR" alt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fr-FR" altLang="fr-FR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−2)</m:t>
                    </m:r>
                  </m:oMath>
                </a14:m>
                <a:endParaRPr lang="fr-FR" dirty="0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1584BFD-01D6-4ECF-9C85-D923203FE2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545" y="3772603"/>
                <a:ext cx="2249334" cy="369332"/>
              </a:xfrm>
              <a:prstGeom prst="rect">
                <a:avLst/>
              </a:prstGeom>
              <a:blipFill>
                <a:blip r:embed="rId4"/>
                <a:stretch>
                  <a:fillRect l="-813" t="-13333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565C4DCF-707C-4BAC-8251-4E40AB11CA09}"/>
              </a:ext>
            </a:extLst>
          </p:cNvPr>
          <p:cNvSpPr txBox="1"/>
          <p:nvPr/>
        </p:nvSpPr>
        <p:spPr>
          <a:xfrm>
            <a:off x="179881" y="1002614"/>
            <a:ext cx="866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Brandon Text Regular" panose="020B0503020203060203" pitchFamily="34" charset="0"/>
              </a:rPr>
              <a:t>Une conséquence immédiate est l’effet de modulation.</a:t>
            </a:r>
          </a:p>
        </p:txBody>
      </p:sp>
    </p:spTree>
    <p:extLst>
      <p:ext uri="{BB962C8B-B14F-4D97-AF65-F5344CB8AC3E}">
        <p14:creationId xmlns:p14="http://schemas.microsoft.com/office/powerpoint/2010/main" val="412648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1590D3-8598-4D24-8AD0-3B3723CA1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F</a:t>
            </a:r>
            <a:r>
              <a:rPr lang="fr-FR" sz="2000" b="1" dirty="0"/>
              <a:t>orces intégrées par dent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D4DDEE-CDA0-4497-9AF5-C7C49D07F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1077"/>
            <a:ext cx="9144000" cy="29890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D2324F0-9341-4D53-81B2-67D3E3382899}"/>
              </a:ext>
            </a:extLst>
          </p:cNvPr>
          <p:cNvSpPr txBox="1"/>
          <p:nvPr/>
        </p:nvSpPr>
        <p:spPr>
          <a:xfrm>
            <a:off x="272901" y="754811"/>
            <a:ext cx="880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Brandon Text Regular" panose="020B0503020203060203" pitchFamily="34" charset="0"/>
              </a:rPr>
              <a:t>Deux principales méthodes pour l’effet de modulation</a:t>
            </a:r>
            <a:r>
              <a:rPr lang="fr-FR" dirty="0">
                <a:latin typeface="Brandon Text Regular" panose="020B0503020203060203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C1A485E-05CF-4008-9FF1-7AD4A744845A}"/>
                  </a:ext>
                </a:extLst>
              </p:cNvPr>
              <p:cNvSpPr txBox="1"/>
              <p:nvPr/>
            </p:nvSpPr>
            <p:spPr>
              <a:xfrm>
                <a:off x="200025" y="4305300"/>
                <a:ext cx="853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Brandon Text Regular" panose="020B0503020203060203" pitchFamily="34" charset="0"/>
                  </a:rPr>
                  <a:t>Dans les deux cas, la FSE est intégrée sur une ouverture angulaire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dirty="0">
                    <a:latin typeface="Brandon Text Regular" panose="020B0503020203060203" pitchFamily="34" charset="0"/>
                  </a:rPr>
                  <a:t> centrée sur le milieu de la dent: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C1A485E-05CF-4008-9FF1-7AD4A7448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" y="4305300"/>
                <a:ext cx="8534400" cy="646331"/>
              </a:xfrm>
              <a:prstGeom prst="rect">
                <a:avLst/>
              </a:prstGeom>
              <a:blipFill>
                <a:blip r:embed="rId3"/>
                <a:stretch>
                  <a:fillRect l="-643" t="-4717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8BC699CD-6324-4502-AABD-E21ACAA7676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96368" y="4770261"/>
            <a:ext cx="4741714" cy="119097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3AB1CF3-D04F-4FE4-ACCB-E284EE52ACD9}"/>
              </a:ext>
            </a:extLst>
          </p:cNvPr>
          <p:cNvSpPr txBox="1"/>
          <p:nvPr/>
        </p:nvSpPr>
        <p:spPr>
          <a:xfrm>
            <a:off x="35496" y="6583362"/>
            <a:ext cx="88849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latin typeface="Brandon Text Regular" panose="020B0503020203060203" pitchFamily="34" charset="0"/>
              </a:rPr>
              <a:t>Wang, </a:t>
            </a:r>
            <a:r>
              <a:rPr lang="fr-FR" sz="900" dirty="0" err="1">
                <a:latin typeface="Brandon Text Regular" panose="020B0503020203060203" pitchFamily="34" charset="0"/>
              </a:rPr>
              <a:t>Shanming</a:t>
            </a:r>
            <a:r>
              <a:rPr lang="fr-FR" sz="900" dirty="0">
                <a:latin typeface="Brandon Text Regular" panose="020B0503020203060203" pitchFamily="34" charset="0"/>
              </a:rPr>
              <a:t>, et al. "</a:t>
            </a:r>
            <a:r>
              <a:rPr lang="fr-FR" sz="900" dirty="0" err="1">
                <a:latin typeface="Brandon Text Regular" panose="020B0503020203060203" pitchFamily="34" charset="0"/>
              </a:rPr>
              <a:t>Analysis</a:t>
            </a:r>
            <a:r>
              <a:rPr lang="fr-FR" sz="900" dirty="0">
                <a:latin typeface="Brandon Text Regular" panose="020B0503020203060203" pitchFamily="34" charset="0"/>
              </a:rPr>
              <a:t> of </a:t>
            </a:r>
            <a:r>
              <a:rPr lang="fr-FR" sz="900" dirty="0" err="1">
                <a:latin typeface="Brandon Text Regular" panose="020B0503020203060203" pitchFamily="34" charset="0"/>
              </a:rPr>
              <a:t>Zeroth</a:t>
            </a:r>
            <a:r>
              <a:rPr lang="fr-FR" sz="900" dirty="0">
                <a:latin typeface="Brandon Text Regular" panose="020B0503020203060203" pitchFamily="34" charset="0"/>
              </a:rPr>
              <a:t>-Mode Slot Frequency Vibration of Integer Slot Permanent-Magnet </a:t>
            </a:r>
            <a:r>
              <a:rPr lang="fr-FR" sz="900" dirty="0" err="1">
                <a:latin typeface="Brandon Text Regular" panose="020B0503020203060203" pitchFamily="34" charset="0"/>
              </a:rPr>
              <a:t>Synchronous</a:t>
            </a:r>
            <a:r>
              <a:rPr lang="fr-FR" sz="900" dirty="0">
                <a:latin typeface="Brandon Text Regular" panose="020B0503020203060203" pitchFamily="34" charset="0"/>
              </a:rPr>
              <a:t> Motors." IEEE Trans. </a:t>
            </a:r>
            <a:r>
              <a:rPr lang="fr-FR" sz="900" dirty="0" err="1">
                <a:latin typeface="Brandon Text Regular" panose="020B0503020203060203" pitchFamily="34" charset="0"/>
              </a:rPr>
              <a:t>Industrial</a:t>
            </a:r>
            <a:r>
              <a:rPr lang="fr-FR" sz="900" dirty="0">
                <a:latin typeface="Brandon Text Regular" panose="020B0503020203060203" pitchFamily="34" charset="0"/>
              </a:rPr>
              <a:t> Electronics (2019).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3085FE3-6709-40DC-87A6-14877B70436C}"/>
              </a:ext>
            </a:extLst>
          </p:cNvPr>
          <p:cNvSpPr txBox="1"/>
          <p:nvPr/>
        </p:nvSpPr>
        <p:spPr>
          <a:xfrm>
            <a:off x="35496" y="6352530"/>
            <a:ext cx="88849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Brandon Text Regular" panose="020B0503020203060203" pitchFamily="34" charset="0"/>
              </a:rPr>
              <a:t>Fang, Haiyang, et al. "Modulation effect of slotted structure on vibration response in electrical machines.“ </a:t>
            </a:r>
            <a:r>
              <a:rPr lang="fr-FR" sz="900" dirty="0">
                <a:latin typeface="Brandon Text Regular" panose="020B0503020203060203" pitchFamily="34" charset="0"/>
              </a:rPr>
              <a:t>IEEE Trans. </a:t>
            </a:r>
            <a:r>
              <a:rPr lang="fr-FR" sz="900" dirty="0" err="1">
                <a:latin typeface="Brandon Text Regular" panose="020B0503020203060203" pitchFamily="34" charset="0"/>
              </a:rPr>
              <a:t>Industrial</a:t>
            </a:r>
            <a:r>
              <a:rPr lang="fr-FR" sz="900" dirty="0">
                <a:latin typeface="Brandon Text Regular" panose="020B0503020203060203" pitchFamily="34" charset="0"/>
              </a:rPr>
              <a:t> Electronics (2019).</a:t>
            </a:r>
            <a:r>
              <a:rPr lang="en-US" sz="900" dirty="0">
                <a:latin typeface="Brandon Text Regular" panose="020B0503020203060203" pitchFamily="34" charset="0"/>
              </a:rPr>
              <a:t> </a:t>
            </a:r>
            <a:endParaRPr lang="fr-FR" sz="900" dirty="0">
              <a:latin typeface="Brandon Text Regular" panose="020B050302020306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AC8F52-2A35-431E-BC1C-23AB8C79E0BD}"/>
              </a:ext>
            </a:extLst>
          </p:cNvPr>
          <p:cNvSpPr/>
          <p:nvPr/>
        </p:nvSpPr>
        <p:spPr>
          <a:xfrm>
            <a:off x="3416300" y="4770261"/>
            <a:ext cx="1651000" cy="1190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CD5EB47-8D6C-48F3-95DD-4123B04C8243}"/>
                  </a:ext>
                </a:extLst>
              </p:cNvPr>
              <p:cNvSpPr txBox="1"/>
              <p:nvPr/>
            </p:nvSpPr>
            <p:spPr>
              <a:xfrm>
                <a:off x="2096368" y="5961238"/>
                <a:ext cx="459105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r>
                            <a:rPr lang="fr-FR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  <m:sup>
                          <m:r>
                            <a:rPr lang="fr-FR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𝐫𝐫</m:t>
                          </m:r>
                        </m:sup>
                      </m:sSubSup>
                    </m:oMath>
                  </m:oMathPara>
                </a14:m>
                <a:endParaRPr lang="en-GB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CD5EB47-8D6C-48F3-95DD-4123B04C8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368" y="5961238"/>
                <a:ext cx="4591050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095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049F15-DD74-4085-AABA-9D7F7D1A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  <a:latin typeface="Brandon Text Regular" panose="020B0503020203060203" pitchFamily="34" charset="0"/>
              </a:rPr>
              <a:t>Validation numérique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DF8BD9A-42D2-450B-8BB2-66B880430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930" y="1087467"/>
            <a:ext cx="5143056" cy="26410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4511901-EAE2-479A-81EC-7FE684341A8C}"/>
              </a:ext>
            </a:extLst>
          </p:cNvPr>
          <p:cNvSpPr txBox="1"/>
          <p:nvPr/>
        </p:nvSpPr>
        <p:spPr>
          <a:xfrm>
            <a:off x="182170" y="1680075"/>
            <a:ext cx="3829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36s18p SPMSM encoches ouvertes: Nombres d’onde de la FSE proportionnels à </a:t>
            </a:r>
            <a:r>
              <a:rPr lang="fr-FR" dirty="0" err="1">
                <a:latin typeface="Brandon Text Regular" panose="020B0503020203060203" pitchFamily="34" charset="0"/>
              </a:rPr>
              <a:t>Zs</a:t>
            </a:r>
            <a:r>
              <a:rPr lang="fr-FR" dirty="0">
                <a:latin typeface="Brandon Text Regular" panose="020B0503020203060203" pitchFamily="34" charset="0"/>
              </a:rPr>
              <a:t> = 36 </a:t>
            </a:r>
          </a:p>
          <a:p>
            <a:endParaRPr lang="fr-FR" dirty="0">
              <a:latin typeface="Brandon Text Regular" panose="020B0503020203060203" pitchFamily="34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B65A805-DD2F-467A-AA21-07967A9F3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6120680" cy="417512"/>
          </a:xfrm>
        </p:spPr>
        <p:txBody>
          <a:bodyPr/>
          <a:lstStyle/>
          <a:p>
            <a:r>
              <a:rPr lang="fr-FR" sz="2000" dirty="0"/>
              <a:t>F</a:t>
            </a:r>
            <a:r>
              <a:rPr lang="fr-FR" sz="2000" b="1" dirty="0"/>
              <a:t>orces intégrées par dent</a:t>
            </a:r>
            <a:endParaRPr lang="fr-FR" dirty="0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21A19B7F-EBF8-488F-AD75-08366F45EDBC}"/>
              </a:ext>
            </a:extLst>
          </p:cNvPr>
          <p:cNvGrpSpPr/>
          <p:nvPr/>
        </p:nvGrpSpPr>
        <p:grpSpPr>
          <a:xfrm>
            <a:off x="587637" y="3835751"/>
            <a:ext cx="7280013" cy="2913239"/>
            <a:chOff x="587637" y="3835751"/>
            <a:chExt cx="7280013" cy="291323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D5F9404-0746-4FDA-A023-FA60CC88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3937" y="3835751"/>
              <a:ext cx="6403713" cy="291323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2C0A05-4312-411B-BC61-341EEAF1D566}"/>
                </a:ext>
              </a:extLst>
            </p:cNvPr>
            <p:cNvSpPr/>
            <p:nvPr/>
          </p:nvSpPr>
          <p:spPr>
            <a:xfrm>
              <a:off x="4011875" y="6438900"/>
              <a:ext cx="1893625" cy="238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  <a:latin typeface="Brandon Text Regular" panose="020B0503020203060203" pitchFamily="34" charset="0"/>
                </a:rPr>
                <a:t>Nombre d’onde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506D7A1-C6EC-463A-82A7-501E9AC1962B}"/>
                    </a:ext>
                  </a:extLst>
                </p:cNvPr>
                <p:cNvSpPr/>
                <p:nvPr/>
              </p:nvSpPr>
              <p:spPr>
                <a:xfrm>
                  <a:off x="587637" y="4491374"/>
                  <a:ext cx="1333441" cy="14142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chemeClr val="tx1"/>
                      </a:solidFill>
                      <a:latin typeface="Brandon Text Regular" panose="020B0503020203060203" pitchFamily="34" charset="0"/>
                    </a:rPr>
                    <a:t>Coefficient</a:t>
                  </a:r>
                  <a:br>
                    <a:rPr lang="fr-FR" dirty="0">
                      <a:solidFill>
                        <a:schemeClr val="tx1"/>
                      </a:solidFill>
                      <a:latin typeface="Brandon Text Regular" panose="020B0503020203060203" pitchFamily="34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rr</m:t>
                            </m:r>
                          </m:sup>
                        </m:sSubSup>
                      </m:oMath>
                    </m:oMathPara>
                  </a14:m>
                  <a:endParaRPr lang="fr-FR" dirty="0">
                    <a:solidFill>
                      <a:schemeClr val="tx1"/>
                    </a:solidFill>
                    <a:latin typeface="Brandon Text Regular" panose="020B0503020203060203" pitchFamily="34" charset="0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506D7A1-C6EC-463A-82A7-501E9AC196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637" y="4491374"/>
                  <a:ext cx="1333441" cy="1414238"/>
                </a:xfrm>
                <a:prstGeom prst="rect">
                  <a:avLst/>
                </a:prstGeom>
                <a:blipFill>
                  <a:blip r:embed="rId4"/>
                  <a:stretch>
                    <a:fillRect l="-3196" r="-365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41EDA4C-3488-4EA4-9794-B6C7FFA7311C}"/>
              </a:ext>
            </a:extLst>
          </p:cNvPr>
          <p:cNvCxnSpPr>
            <a:cxnSpLocks/>
          </p:cNvCxnSpPr>
          <p:nvPr/>
        </p:nvCxnSpPr>
        <p:spPr>
          <a:xfrm flipH="1" flipV="1">
            <a:off x="2886076" y="3669982"/>
            <a:ext cx="429687" cy="2062927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F91E920-17E4-4CDB-A1EA-98FFE914F042}"/>
                  </a:ext>
                </a:extLst>
              </p:cNvPr>
              <p:cNvSpPr txBox="1"/>
              <p:nvPr/>
            </p:nvSpPr>
            <p:spPr>
              <a:xfrm>
                <a:off x="1997107" y="3239960"/>
                <a:ext cx="17137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rr</m:t>
                        </m:r>
                      </m:sup>
                    </m:sSubSup>
                    <m:r>
                      <a:rPr lang="fr-FR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dirty="0">
                    <a:solidFill>
                      <a:schemeClr val="tx2"/>
                    </a:solidFill>
                    <a:latin typeface="Brandon Text Regular" panose="020B0503020203060203" pitchFamily="34" charset="0"/>
                  </a:rPr>
                  <a:t> si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fr-FR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chemeClr val="tx2"/>
                    </a:solidFill>
                    <a:latin typeface="Brandon Text Regular" panose="020B0503020203060203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F91E920-17E4-4CDB-A1EA-98FFE914F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107" y="3239960"/>
                <a:ext cx="1713739" cy="276999"/>
              </a:xfrm>
              <a:prstGeom prst="rect">
                <a:avLst/>
              </a:prstGeom>
              <a:blipFill>
                <a:blip r:embed="rId5"/>
                <a:stretch>
                  <a:fillRect l="-4982" t="-28261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609790E-BB87-45D4-920F-4BB3F075BC79}"/>
              </a:ext>
            </a:extLst>
          </p:cNvPr>
          <p:cNvCxnSpPr>
            <a:cxnSpLocks/>
          </p:cNvCxnSpPr>
          <p:nvPr/>
        </p:nvCxnSpPr>
        <p:spPr>
          <a:xfrm flipH="1" flipV="1">
            <a:off x="2886075" y="3669982"/>
            <a:ext cx="1219855" cy="206292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929EB3D-4E79-4E34-A635-9AADD1AAB965}"/>
              </a:ext>
            </a:extLst>
          </p:cNvPr>
          <p:cNvCxnSpPr>
            <a:cxnSpLocks/>
          </p:cNvCxnSpPr>
          <p:nvPr/>
        </p:nvCxnSpPr>
        <p:spPr>
          <a:xfrm flipV="1">
            <a:off x="2486025" y="3669982"/>
            <a:ext cx="400049" cy="211771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A66FF3A-BEC0-40D6-9A1E-56B86091E418}"/>
              </a:ext>
            </a:extLst>
          </p:cNvPr>
          <p:cNvCxnSpPr>
            <a:cxnSpLocks/>
          </p:cNvCxnSpPr>
          <p:nvPr/>
        </p:nvCxnSpPr>
        <p:spPr>
          <a:xfrm flipH="1" flipV="1">
            <a:off x="2886074" y="3669982"/>
            <a:ext cx="2847976" cy="206292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4765D28-FB99-42E0-8158-3AE4878F89E0}"/>
              </a:ext>
            </a:extLst>
          </p:cNvPr>
          <p:cNvCxnSpPr>
            <a:cxnSpLocks/>
          </p:cNvCxnSpPr>
          <p:nvPr/>
        </p:nvCxnSpPr>
        <p:spPr>
          <a:xfrm flipH="1" flipV="1">
            <a:off x="2886073" y="3669982"/>
            <a:ext cx="3714753" cy="210055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6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A45F50C-FE65-470B-A903-CC432EBC5BF9}"/>
              </a:ext>
            </a:extLst>
          </p:cNvPr>
          <p:cNvSpPr txBox="1"/>
          <p:nvPr/>
        </p:nvSpPr>
        <p:spPr>
          <a:xfrm>
            <a:off x="670017" y="5562758"/>
            <a:ext cx="750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Brandon Text Regular" panose="020B0503020203060203" pitchFamily="34" charset="0"/>
              </a:rPr>
              <a:t>La méthode qui intègre sur une ouverture d’encoche est plus précise.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4D61FCB-9614-4891-B755-86666EA1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F</a:t>
            </a:r>
            <a:r>
              <a:rPr lang="fr-FR" sz="2000" b="1" dirty="0"/>
              <a:t>orces intégrées par dent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128984-BD96-4AC0-B6F1-6452710F68A3}"/>
              </a:ext>
            </a:extLst>
          </p:cNvPr>
          <p:cNvSpPr txBox="1"/>
          <p:nvPr/>
        </p:nvSpPr>
        <p:spPr>
          <a:xfrm>
            <a:off x="210110" y="894735"/>
            <a:ext cx="752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La vibration prédite par un chargement PTV est comparée aux forces dentaires calculées selon les deux formules possibles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9E8A4C-08EB-4644-9A9C-31C91DC32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" y="1703070"/>
            <a:ext cx="7410450" cy="37052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CCA142-436D-45EE-AC53-6BF9045E0E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94" t="1542" r="24507" b="78235"/>
          <a:stretch/>
        </p:blipFill>
        <p:spPr>
          <a:xfrm>
            <a:off x="5934716" y="1703070"/>
            <a:ext cx="213840" cy="9011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D73DBF5-20CE-4B9B-BCCE-CBC41ECD7915}"/>
                  </a:ext>
                </a:extLst>
              </p:cNvPr>
              <p:cNvSpPr/>
              <p:nvPr/>
            </p:nvSpPr>
            <p:spPr>
              <a:xfrm>
                <a:off x="6116806" y="1605577"/>
                <a:ext cx="2279650" cy="1092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2000" dirty="0">
                    <a:solidFill>
                      <a:schemeClr val="tx1"/>
                    </a:solidFill>
                    <a:latin typeface="Brandon Text Regular" panose="020B0503020203060203" pitchFamily="34" charset="0"/>
                  </a:rPr>
                  <a:t>FSE  (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fr-FR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π</m:t>
                    </m:r>
                    <m:r>
                      <a:rPr lang="fr-FR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fr-FR" sz="2000" dirty="0">
                    <a:solidFill>
                      <a:schemeClr val="tx1"/>
                    </a:solidFill>
                    <a:latin typeface="Brandon Text Regular" panose="020B0503020203060203" pitchFamily="34" charset="0"/>
                  </a:rPr>
                  <a:t>)</a:t>
                </a:r>
              </a:p>
              <a:p>
                <a:r>
                  <a:rPr lang="fr-FR" sz="2000" dirty="0">
                    <a:solidFill>
                      <a:schemeClr val="tx1"/>
                    </a:solidFill>
                    <a:latin typeface="Brandon Text Regular" panose="020B0503020203060203" pitchFamily="34" charset="0"/>
                  </a:rPr>
                  <a:t>FSE  (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fr-FR" sz="2000" dirty="0">
                    <a:solidFill>
                      <a:schemeClr val="tx1"/>
                    </a:solidFill>
                    <a:latin typeface="Brandon Text Regular" panose="020B0503020203060203" pitchFamily="34" charset="0"/>
                  </a:rPr>
                  <a:t>) </a:t>
                </a:r>
              </a:p>
              <a:p>
                <a:r>
                  <a:rPr lang="fr-FR" sz="2000" dirty="0">
                    <a:solidFill>
                      <a:schemeClr val="tx1"/>
                    </a:solidFill>
                    <a:latin typeface="Brandon Text Regular" panose="020B0503020203060203" pitchFamily="34" charset="0"/>
                  </a:rPr>
                  <a:t>PTV</a:t>
                </a:r>
                <a:r>
                  <a:rPr lang="fr-FR" sz="2000" dirty="0">
                    <a:latin typeface="Brandon Text Regular" panose="020B0503020203060203" pitchFamily="34" charset="0"/>
                  </a:rPr>
                  <a:t>E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D73DBF5-20CE-4B9B-BCCE-CBC41ECD79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806" y="1605577"/>
                <a:ext cx="2279650" cy="1092200"/>
              </a:xfrm>
              <a:prstGeom prst="rect">
                <a:avLst/>
              </a:prstGeom>
              <a:blipFill>
                <a:blip r:embed="rId5"/>
                <a:stretch>
                  <a:fillRect l="-2674"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8F3642A-1A53-4A69-8010-34EB45DCF33D}"/>
              </a:ext>
            </a:extLst>
          </p:cNvPr>
          <p:cNvSpPr/>
          <p:nvPr/>
        </p:nvSpPr>
        <p:spPr>
          <a:xfrm>
            <a:off x="5726430" y="1605577"/>
            <a:ext cx="2449040" cy="10922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Brandon Text Regular" panose="020B050302020306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07DC75-13FD-4F57-B8B8-87BD3797A016}"/>
              </a:ext>
            </a:extLst>
          </p:cNvPr>
          <p:cNvSpPr/>
          <p:nvPr/>
        </p:nvSpPr>
        <p:spPr>
          <a:xfrm>
            <a:off x="3811905" y="5008245"/>
            <a:ext cx="1781175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randon Text Regular" panose="020B0503020203060203" pitchFamily="34" charset="0"/>
              </a:rPr>
              <a:t>Fréquence [Hz]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F2CD65A-4230-4218-A823-47CD78115247}"/>
              </a:ext>
            </a:extLst>
          </p:cNvPr>
          <p:cNvSpPr/>
          <p:nvPr/>
        </p:nvSpPr>
        <p:spPr>
          <a:xfrm>
            <a:off x="4872111" y="1789528"/>
            <a:ext cx="720969" cy="3513991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BF4D863-42ED-4C54-A1D2-4F85A2B78BE6}"/>
                  </a:ext>
                </a:extLst>
              </p:cNvPr>
              <p:cNvSpPr txBox="1"/>
              <p:nvPr/>
            </p:nvSpPr>
            <p:spPr>
              <a:xfrm>
                <a:off x="706063" y="5963265"/>
                <a:ext cx="71337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Brandon Text Regular" panose="020B0503020203060203" pitchFamily="34" charset="0"/>
                  </a:rPr>
                  <a:t>Problème: Preuves expérimentales d’une contribution pour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fr-FR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chemeClr val="tx2"/>
                    </a:solidFill>
                    <a:latin typeface="Brandon Text Regular" panose="020B0503020203060203" pitchFamily="34" charset="0"/>
                  </a:rPr>
                  <a:t> </a:t>
                </a:r>
                <a:endParaRPr lang="fr-FR" b="1" dirty="0"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BF4D863-42ED-4C54-A1D2-4F85A2B78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63" y="5963265"/>
                <a:ext cx="7133748" cy="369332"/>
              </a:xfrm>
              <a:prstGeom prst="rect">
                <a:avLst/>
              </a:prstGeom>
              <a:blipFill>
                <a:blip r:embed="rId6"/>
                <a:stretch>
                  <a:fillRect l="-769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C59A221D-449B-4E81-B17E-39D4B7F8711D}"/>
              </a:ext>
            </a:extLst>
          </p:cNvPr>
          <p:cNvSpPr txBox="1"/>
          <p:nvPr/>
        </p:nvSpPr>
        <p:spPr>
          <a:xfrm>
            <a:off x="35496" y="6583362"/>
            <a:ext cx="88849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latin typeface="Brandon Text Regular" panose="020B0503020203060203" pitchFamily="34" charset="0"/>
              </a:rPr>
              <a:t>Wang, </a:t>
            </a:r>
            <a:r>
              <a:rPr lang="fr-FR" sz="900" dirty="0" err="1">
                <a:latin typeface="Brandon Text Regular" panose="020B0503020203060203" pitchFamily="34" charset="0"/>
              </a:rPr>
              <a:t>Shanming</a:t>
            </a:r>
            <a:r>
              <a:rPr lang="fr-FR" sz="900" dirty="0">
                <a:latin typeface="Brandon Text Regular" panose="020B0503020203060203" pitchFamily="34" charset="0"/>
              </a:rPr>
              <a:t>, et al. "</a:t>
            </a:r>
            <a:r>
              <a:rPr lang="fr-FR" sz="900" dirty="0" err="1">
                <a:latin typeface="Brandon Text Regular" panose="020B0503020203060203" pitchFamily="34" charset="0"/>
              </a:rPr>
              <a:t>Analysis</a:t>
            </a:r>
            <a:r>
              <a:rPr lang="fr-FR" sz="900" dirty="0">
                <a:latin typeface="Brandon Text Regular" panose="020B0503020203060203" pitchFamily="34" charset="0"/>
              </a:rPr>
              <a:t> of </a:t>
            </a:r>
            <a:r>
              <a:rPr lang="fr-FR" sz="900" dirty="0" err="1">
                <a:latin typeface="Brandon Text Regular" panose="020B0503020203060203" pitchFamily="34" charset="0"/>
              </a:rPr>
              <a:t>Zeroth</a:t>
            </a:r>
            <a:r>
              <a:rPr lang="fr-FR" sz="900" dirty="0">
                <a:latin typeface="Brandon Text Regular" panose="020B0503020203060203" pitchFamily="34" charset="0"/>
              </a:rPr>
              <a:t>-Mode Slot Frequency Vibration of Integer Slot Permanent-Magnet </a:t>
            </a:r>
            <a:r>
              <a:rPr lang="fr-FR" sz="900" dirty="0" err="1">
                <a:latin typeface="Brandon Text Regular" panose="020B0503020203060203" pitchFamily="34" charset="0"/>
              </a:rPr>
              <a:t>Synchronous</a:t>
            </a:r>
            <a:r>
              <a:rPr lang="fr-FR" sz="900" dirty="0">
                <a:latin typeface="Brandon Text Regular" panose="020B0503020203060203" pitchFamily="34" charset="0"/>
              </a:rPr>
              <a:t> Motors." IEEE Trans. </a:t>
            </a:r>
            <a:r>
              <a:rPr lang="fr-FR" sz="900" dirty="0" err="1">
                <a:latin typeface="Brandon Text Regular" panose="020B0503020203060203" pitchFamily="34" charset="0"/>
              </a:rPr>
              <a:t>Industrial</a:t>
            </a:r>
            <a:r>
              <a:rPr lang="fr-FR" sz="900" dirty="0">
                <a:latin typeface="Brandon Text Regular" panose="020B0503020203060203" pitchFamily="34" charset="0"/>
              </a:rPr>
              <a:t> Electronics (2019).F</a:t>
            </a:r>
          </a:p>
        </p:txBody>
      </p:sp>
    </p:spTree>
    <p:extLst>
      <p:ext uri="{BB962C8B-B14F-4D97-AF65-F5344CB8AC3E}">
        <p14:creationId xmlns:p14="http://schemas.microsoft.com/office/powerpoint/2010/main" val="3747182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D550F32-E66E-4AE3-8AFE-2DC497D797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55851" y="4643094"/>
            <a:ext cx="5200650" cy="8286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326D6A-633E-40CB-979C-79F5480DF5D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13100" y="5547025"/>
            <a:ext cx="3486151" cy="1243254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397B2F1D-EB82-48DC-AD3F-96E90477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6120680" cy="417512"/>
          </a:xfrm>
        </p:spPr>
        <p:txBody>
          <a:bodyPr/>
          <a:lstStyle/>
          <a:p>
            <a:r>
              <a:rPr lang="fr-FR" sz="2000" dirty="0"/>
              <a:t>F</a:t>
            </a:r>
            <a:r>
              <a:rPr lang="fr-FR" sz="2000" b="1" dirty="0"/>
              <a:t>orces intégrées par dent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E3315D3-F99C-446F-9E0C-4FFABE48BE8F}"/>
                  </a:ext>
                </a:extLst>
              </p:cNvPr>
              <p:cNvSpPr txBox="1"/>
              <p:nvPr/>
            </p:nvSpPr>
            <p:spPr>
              <a:xfrm>
                <a:off x="402216" y="5321583"/>
                <a:ext cx="23691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Brandon Text Regular" panose="020B0503020203060203" pitchFamily="34" charset="0"/>
                  </a:rPr>
                  <a:t>Permet d’avoir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rr</m:t>
                        </m:r>
                      </m:sup>
                    </m:sSubSup>
                    <m:r>
                      <a:rPr lang="fr-FR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fr-FR" dirty="0">
                    <a:latin typeface="Brandon Text Regular" panose="020B0503020203060203" pitchFamily="34" charset="0"/>
                  </a:rPr>
                  <a:t>  si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fr-FR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chemeClr val="tx2"/>
                    </a:solidFill>
                    <a:latin typeface="Brandon Text Regular" panose="020B0503020203060203" pitchFamily="34" charset="0"/>
                  </a:rPr>
                  <a:t> </a:t>
                </a:r>
                <a:endParaRPr lang="fr-FR" dirty="0"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E3315D3-F99C-446F-9E0C-4FFABE48B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16" y="5321583"/>
                <a:ext cx="2369121" cy="646331"/>
              </a:xfrm>
              <a:prstGeom prst="rect">
                <a:avLst/>
              </a:prstGeom>
              <a:blipFill>
                <a:blip r:embed="rId5"/>
                <a:stretch>
                  <a:fillRect l="-2314" t="-56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ccolade ouvrante 17">
            <a:extLst>
              <a:ext uri="{FF2B5EF4-FFF2-40B4-BE49-F238E27FC236}">
                <a16:creationId xmlns:a16="http://schemas.microsoft.com/office/drawing/2014/main" id="{88A86A66-BFDC-40D8-9FC0-B47D674A3730}"/>
              </a:ext>
            </a:extLst>
          </p:cNvPr>
          <p:cNvSpPr/>
          <p:nvPr/>
        </p:nvSpPr>
        <p:spPr>
          <a:xfrm>
            <a:off x="3286550" y="4712886"/>
            <a:ext cx="271905" cy="189235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Brandon Text Regular" panose="020B0503020203060203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660B759-19A6-4228-AC82-6E377A7E60D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30013" y="1863079"/>
            <a:ext cx="4126488" cy="1036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8163719-A3D7-40C8-931F-204E167B05C2}"/>
                  </a:ext>
                </a:extLst>
              </p:cNvPr>
              <p:cNvSpPr txBox="1"/>
              <p:nvPr/>
            </p:nvSpPr>
            <p:spPr>
              <a:xfrm>
                <a:off x="728898" y="3483290"/>
                <a:ext cx="2495235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fr-FR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FR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r>
                        <a:rPr lang="fr-FR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𝛿𝜃</m:t>
                      </m:r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)≈0</m:t>
                      </m:r>
                    </m:oMath>
                  </m:oMathPara>
                </a14:m>
                <a:endParaRPr lang="fr-FR" dirty="0">
                  <a:solidFill>
                    <a:schemeClr val="tx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fr-FR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FR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fr-FR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𝛿𝜃</m:t>
                      </m:r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)≈1</m:t>
                      </m:r>
                    </m:oMath>
                  </m:oMathPara>
                </a14:m>
                <a:endParaRPr lang="fr-FR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8163719-A3D7-40C8-931F-204E167B0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98" y="3483290"/>
                <a:ext cx="2495235" cy="553998"/>
              </a:xfrm>
              <a:prstGeom prst="rect">
                <a:avLst/>
              </a:prstGeom>
              <a:blipFill>
                <a:blip r:embed="rId7"/>
                <a:stretch>
                  <a:fillRect r="-733" b="-175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c plein 7">
            <a:extLst>
              <a:ext uri="{FF2B5EF4-FFF2-40B4-BE49-F238E27FC236}">
                <a16:creationId xmlns:a16="http://schemas.microsoft.com/office/drawing/2014/main" id="{15629647-0BB6-4F04-8821-C518226C802E}"/>
              </a:ext>
            </a:extLst>
          </p:cNvPr>
          <p:cNvSpPr/>
          <p:nvPr/>
        </p:nvSpPr>
        <p:spPr>
          <a:xfrm rot="20520166">
            <a:off x="110130" y="1854308"/>
            <a:ext cx="3600000" cy="3600000"/>
          </a:xfrm>
          <a:prstGeom prst="blockArc">
            <a:avLst>
              <a:gd name="adj1" fmla="val 16059384"/>
              <a:gd name="adj2" fmla="val 18608546"/>
              <a:gd name="adj3" fmla="val 2268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Arc plein 18">
            <a:extLst>
              <a:ext uri="{FF2B5EF4-FFF2-40B4-BE49-F238E27FC236}">
                <a16:creationId xmlns:a16="http://schemas.microsoft.com/office/drawing/2014/main" id="{BD3EFA72-340E-4BD9-9DB2-BFAB7345EEBB}"/>
              </a:ext>
            </a:extLst>
          </p:cNvPr>
          <p:cNvSpPr/>
          <p:nvPr/>
        </p:nvSpPr>
        <p:spPr>
          <a:xfrm rot="21375861">
            <a:off x="-1743555" y="1382870"/>
            <a:ext cx="7200000" cy="7200000"/>
          </a:xfrm>
          <a:prstGeom prst="blockArc">
            <a:avLst>
              <a:gd name="adj1" fmla="val 14908938"/>
              <a:gd name="adj2" fmla="val 18162201"/>
              <a:gd name="adj3" fmla="val 733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5D49B83-716F-4E50-A250-D914894575C0}"/>
              </a:ext>
            </a:extLst>
          </p:cNvPr>
          <p:cNvCxnSpPr/>
          <p:nvPr/>
        </p:nvCxnSpPr>
        <p:spPr>
          <a:xfrm>
            <a:off x="1910130" y="1223278"/>
            <a:ext cx="0" cy="2041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BFA7EBC-75D9-4EAC-BF4D-8EB7402DF971}"/>
              </a:ext>
            </a:extLst>
          </p:cNvPr>
          <p:cNvCxnSpPr>
            <a:cxnSpLocks/>
          </p:cNvCxnSpPr>
          <p:nvPr/>
        </p:nvCxnSpPr>
        <p:spPr>
          <a:xfrm>
            <a:off x="787929" y="1369851"/>
            <a:ext cx="718517" cy="203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11BC92C9-69E5-4C75-B949-0001E1475610}"/>
                  </a:ext>
                </a:extLst>
              </p:cNvPr>
              <p:cNvSpPr/>
              <p:nvPr/>
            </p:nvSpPr>
            <p:spPr>
              <a:xfrm rot="20960584">
                <a:off x="1025027" y="2349185"/>
                <a:ext cx="1098387" cy="1061870"/>
              </a:xfrm>
              <a:prstGeom prst="arc">
                <a:avLst>
                  <a:gd name="adj1" fmla="val 14180927"/>
                  <a:gd name="adj2" fmla="val 18997367"/>
                </a:avLst>
              </a:prstGeom>
              <a:ln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br>
                  <a:rPr lang="fr-FR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𝛿𝜃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11BC92C9-69E5-4C75-B949-0001E14756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60584">
                <a:off x="1025027" y="2349185"/>
                <a:ext cx="1098387" cy="1061870"/>
              </a:xfrm>
              <a:prstGeom prst="arc">
                <a:avLst>
                  <a:gd name="adj1" fmla="val 14180927"/>
                  <a:gd name="adj2" fmla="val 18997367"/>
                </a:avLst>
              </a:prstGeom>
              <a:blipFill>
                <a:blip r:embed="rId8"/>
                <a:stretch>
                  <a:fillRect b="-72093"/>
                </a:stretch>
              </a:blipFill>
              <a:ln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CE5CE9E-CBBD-42F2-B40B-85B283B167BC}"/>
              </a:ext>
            </a:extLst>
          </p:cNvPr>
          <p:cNvCxnSpPr>
            <a:cxnSpLocks/>
          </p:cNvCxnSpPr>
          <p:nvPr/>
        </p:nvCxnSpPr>
        <p:spPr>
          <a:xfrm flipV="1">
            <a:off x="3273995" y="2622457"/>
            <a:ext cx="1201290" cy="9650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Signe de multiplication 26">
            <a:extLst>
              <a:ext uri="{FF2B5EF4-FFF2-40B4-BE49-F238E27FC236}">
                <a16:creationId xmlns:a16="http://schemas.microsoft.com/office/drawing/2014/main" id="{B92D0A55-8501-463F-83B2-8BE06E29FF95}"/>
              </a:ext>
            </a:extLst>
          </p:cNvPr>
          <p:cNvSpPr/>
          <p:nvPr/>
        </p:nvSpPr>
        <p:spPr>
          <a:xfrm>
            <a:off x="868176" y="3453530"/>
            <a:ext cx="1981868" cy="646331"/>
          </a:xfrm>
          <a:prstGeom prst="mathMultiply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536FB6E-DD76-41BC-ADFC-089F32D01849}"/>
              </a:ext>
            </a:extLst>
          </p:cNvPr>
          <p:cNvCxnSpPr>
            <a:cxnSpLocks/>
          </p:cNvCxnSpPr>
          <p:nvPr/>
        </p:nvCxnSpPr>
        <p:spPr>
          <a:xfrm>
            <a:off x="3286550" y="3913520"/>
            <a:ext cx="1036661" cy="6144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CF24275D-AE8F-4664-8D82-5838B321ADA3}"/>
              </a:ext>
            </a:extLst>
          </p:cNvPr>
          <p:cNvSpPr txBox="1"/>
          <p:nvPr/>
        </p:nvSpPr>
        <p:spPr>
          <a:xfrm>
            <a:off x="5445324" y="429106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Proposition: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398C29C-9448-4C00-9D91-70EC1EE328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8208" t="7994" b="64366"/>
          <a:stretch/>
        </p:blipFill>
        <p:spPr>
          <a:xfrm>
            <a:off x="8136733" y="4747143"/>
            <a:ext cx="652461" cy="28647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25D52D3-2E0F-451E-B54F-9B2E7F879E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8208" t="7994" b="64366"/>
          <a:stretch/>
        </p:blipFill>
        <p:spPr>
          <a:xfrm>
            <a:off x="8136732" y="5057431"/>
            <a:ext cx="652461" cy="286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F88E871F-6C3F-495D-88F0-E1CF5B528AE7}"/>
                  </a:ext>
                </a:extLst>
              </p:cNvPr>
              <p:cNvSpPr txBox="1"/>
              <p:nvPr/>
            </p:nvSpPr>
            <p:spPr>
              <a:xfrm>
                <a:off x="-253813" y="2847204"/>
                <a:ext cx="45867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F88E871F-6C3F-495D-88F0-E1CF5B528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3813" y="2847204"/>
                <a:ext cx="4586748" cy="369332"/>
              </a:xfrm>
              <a:prstGeom prst="rect">
                <a:avLst/>
              </a:prstGeom>
              <a:blipFill>
                <a:blip r:embed="rId9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184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7" grpId="0" animBg="1"/>
      <p:bldP spid="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D99BDB-EACB-448B-8110-2942145BD5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167" y="900113"/>
            <a:ext cx="8561779" cy="733889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  <a:latin typeface="Brandon Text Regular" panose="020B0503020203060203" pitchFamily="34" charset="0"/>
              </a:rPr>
              <a:t>Décomposition de la force dentaire à 3564 [Hz]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397B2F1D-EB82-48DC-AD3F-96E90477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6120680" cy="417512"/>
          </a:xfrm>
        </p:spPr>
        <p:txBody>
          <a:bodyPr/>
          <a:lstStyle/>
          <a:p>
            <a:r>
              <a:rPr lang="fr-FR" sz="2000" dirty="0"/>
              <a:t>F</a:t>
            </a:r>
            <a:r>
              <a:rPr lang="fr-FR" sz="2000" b="1" dirty="0"/>
              <a:t>orces intégrées par dent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B219CA-9779-4F61-A05E-5AA4FDBBE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97" r="-2230"/>
          <a:stretch/>
        </p:blipFill>
        <p:spPr>
          <a:xfrm>
            <a:off x="5169876" y="2438861"/>
            <a:ext cx="4167881" cy="43195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A6E8EA9-6EC9-4026-95D3-ADA8AA79E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2" t="3521" r="49678"/>
          <a:stretch/>
        </p:blipFill>
        <p:spPr>
          <a:xfrm>
            <a:off x="400054" y="2590896"/>
            <a:ext cx="4231482" cy="4167555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562FBAA-FBE0-4336-AB2C-38A3288AC2D8}"/>
              </a:ext>
            </a:extLst>
          </p:cNvPr>
          <p:cNvCxnSpPr/>
          <p:nvPr/>
        </p:nvCxnSpPr>
        <p:spPr>
          <a:xfrm>
            <a:off x="2639932" y="4598656"/>
            <a:ext cx="0" cy="9166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3F88BE1-4E68-4B11-B667-854DBF7694FE}"/>
              </a:ext>
            </a:extLst>
          </p:cNvPr>
          <p:cNvCxnSpPr>
            <a:cxnSpLocks/>
          </p:cNvCxnSpPr>
          <p:nvPr/>
        </p:nvCxnSpPr>
        <p:spPr>
          <a:xfrm>
            <a:off x="7404722" y="5326959"/>
            <a:ext cx="0" cy="4018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3AE59DA-98CB-48F2-B690-B5CB0F6F0BA6}"/>
              </a:ext>
            </a:extLst>
          </p:cNvPr>
          <p:cNvCxnSpPr>
            <a:cxnSpLocks/>
          </p:cNvCxnSpPr>
          <p:nvPr/>
        </p:nvCxnSpPr>
        <p:spPr>
          <a:xfrm>
            <a:off x="7224692" y="3543873"/>
            <a:ext cx="0" cy="2184908"/>
          </a:xfrm>
          <a:prstGeom prst="straightConnector1">
            <a:avLst/>
          </a:prstGeom>
          <a:ln w="57150">
            <a:solidFill>
              <a:srgbClr val="66FF6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6251DD0-F8C8-4EFD-8623-C707F88F1C2E}"/>
              </a:ext>
            </a:extLst>
          </p:cNvPr>
          <p:cNvSpPr/>
          <p:nvPr/>
        </p:nvSpPr>
        <p:spPr>
          <a:xfrm>
            <a:off x="817686" y="2562860"/>
            <a:ext cx="3330220" cy="230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D6E0A5-03B4-4D86-A7EF-140E2AD17E17}"/>
              </a:ext>
            </a:extLst>
          </p:cNvPr>
          <p:cNvSpPr/>
          <p:nvPr/>
        </p:nvSpPr>
        <p:spPr>
          <a:xfrm>
            <a:off x="5523908" y="2590896"/>
            <a:ext cx="3330220" cy="230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23EEF01-80C7-4BFB-9B4A-AC4DD40A2845}"/>
              </a:ext>
            </a:extLst>
          </p:cNvPr>
          <p:cNvCxnSpPr>
            <a:cxnSpLocks/>
          </p:cNvCxnSpPr>
          <p:nvPr/>
        </p:nvCxnSpPr>
        <p:spPr>
          <a:xfrm>
            <a:off x="2780609" y="3048461"/>
            <a:ext cx="0" cy="1551339"/>
          </a:xfrm>
          <a:prstGeom prst="straightConnector1">
            <a:avLst/>
          </a:prstGeom>
          <a:ln w="57150">
            <a:solidFill>
              <a:srgbClr val="66FF6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4DF1833C-67C8-40FF-BC2E-866D6345C5CC}"/>
              </a:ext>
            </a:extLst>
          </p:cNvPr>
          <p:cNvSpPr txBox="1"/>
          <p:nvPr/>
        </p:nvSpPr>
        <p:spPr>
          <a:xfrm rot="16200000">
            <a:off x="-328992" y="4011561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Force [N]</a:t>
            </a:r>
            <a:endParaRPr lang="en-GB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7802047-B436-4272-B5DD-645B2E32B6C1}"/>
              </a:ext>
            </a:extLst>
          </p:cNvPr>
          <p:cNvSpPr txBox="1"/>
          <p:nvPr/>
        </p:nvSpPr>
        <p:spPr>
          <a:xfrm rot="16200000">
            <a:off x="4384061" y="4011561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Force [N]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50D18C0-3F31-4804-8A72-A6D82845DD5C}"/>
                  </a:ext>
                </a:extLst>
              </p:cNvPr>
              <p:cNvSpPr txBox="1"/>
              <p:nvPr/>
            </p:nvSpPr>
            <p:spPr>
              <a:xfrm>
                <a:off x="3350830" y="1918665"/>
                <a:ext cx="1577611" cy="2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50D18C0-3F31-4804-8A72-A6D82845D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0830" y="1918665"/>
                <a:ext cx="1577611" cy="284437"/>
              </a:xfrm>
              <a:prstGeom prst="rect">
                <a:avLst/>
              </a:prstGeom>
              <a:blipFill>
                <a:blip r:embed="rId4"/>
                <a:stretch>
                  <a:fillRect l="-3101" t="-17391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9E73D88C-DF53-4472-8382-4473AF334174}"/>
              </a:ext>
            </a:extLst>
          </p:cNvPr>
          <p:cNvSpPr txBox="1"/>
          <p:nvPr/>
        </p:nvSpPr>
        <p:spPr>
          <a:xfrm>
            <a:off x="530942" y="1889346"/>
            <a:ext cx="274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On empile la contribution</a:t>
            </a:r>
            <a:endParaRPr lang="en-GB" dirty="0">
              <a:latin typeface="Brandon Text Regular" panose="020B050302020306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0DF12E0-9303-4CF4-8F28-586A35B9391B}"/>
              </a:ext>
            </a:extLst>
          </p:cNvPr>
          <p:cNvSpPr txBox="1"/>
          <p:nvPr/>
        </p:nvSpPr>
        <p:spPr>
          <a:xfrm>
            <a:off x="5003219" y="1889346"/>
            <a:ext cx="160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pour chaque n</a:t>
            </a:r>
            <a:endParaRPr lang="en-GB" dirty="0">
              <a:latin typeface="Brandon Text Regular" panose="020B0503020203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2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3507 0.133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C33A0A9-4AD3-48F9-81D0-3A49D1C5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6120680" cy="417512"/>
          </a:xfrm>
        </p:spPr>
        <p:txBody>
          <a:bodyPr/>
          <a:lstStyle/>
          <a:p>
            <a:r>
              <a:rPr lang="fr-FR" sz="2000" dirty="0"/>
              <a:t>Projection des Forces Distribuées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1B4CC1-93D6-4277-B821-78AE29430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5276" y="3114675"/>
            <a:ext cx="4505325" cy="36861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00D766-0549-4C09-BA21-B169D7905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694" y="4248150"/>
            <a:ext cx="5221056" cy="25527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AFC0A55-4BB9-4888-8271-C20538C0B1D3}"/>
              </a:ext>
            </a:extLst>
          </p:cNvPr>
          <p:cNvSpPr txBox="1"/>
          <p:nvPr/>
        </p:nvSpPr>
        <p:spPr>
          <a:xfrm>
            <a:off x="209550" y="1146710"/>
            <a:ext cx="8505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Brandon Text Regular" panose="020B0503020203060203" pitchFamily="34" charset="0"/>
              </a:rPr>
              <a:t>Comparaison force intégrée par dent avec une projection maillage-maillage des forces distribuées.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Brandon Text Regular" panose="020B0503020203060203" pitchFamily="34" charset="0"/>
              </a:rPr>
              <a:t>Seules les forces surfaciques sont considérées.</a:t>
            </a:r>
          </a:p>
        </p:txBody>
      </p:sp>
    </p:spTree>
    <p:extLst>
      <p:ext uri="{BB962C8B-B14F-4D97-AF65-F5344CB8AC3E}">
        <p14:creationId xmlns:p14="http://schemas.microsoft.com/office/powerpoint/2010/main" val="1074593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  <a:endParaRPr lang="en-GB" dirty="0"/>
          </a:p>
        </p:txBody>
      </p:sp>
      <p:sp>
        <p:nvSpPr>
          <p:cNvPr id="4" name="Sous-titre 1">
            <a:extLst>
              <a:ext uri="{FF2B5EF4-FFF2-40B4-BE49-F238E27FC236}">
                <a16:creationId xmlns:a16="http://schemas.microsoft.com/office/drawing/2014/main" id="{89DD76E5-5465-44B5-9F5B-74DEB37DAB0C}"/>
              </a:ext>
            </a:extLst>
          </p:cNvPr>
          <p:cNvSpPr txBox="1">
            <a:spLocks/>
          </p:cNvSpPr>
          <p:nvPr/>
        </p:nvSpPr>
        <p:spPr>
          <a:xfrm>
            <a:off x="1730970" y="1294935"/>
            <a:ext cx="5982555" cy="54768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1800" i="1" dirty="0"/>
          </a:p>
        </p:txBody>
      </p:sp>
      <p:pic>
        <p:nvPicPr>
          <p:cNvPr id="8" name="constant_speed_cropped">
            <a:hlinkClick r:id="" action="ppaction://media"/>
            <a:extLst>
              <a:ext uri="{FF2B5EF4-FFF2-40B4-BE49-F238E27FC236}">
                <a16:creationId xmlns:a16="http://schemas.microsoft.com/office/drawing/2014/main" id="{72A02EAA-CB7C-4603-BCE3-2260C1C5A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7506" y="2029205"/>
            <a:ext cx="3444961" cy="2960166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FD990370-FC00-4087-8595-0E5F1E3783ED}"/>
              </a:ext>
            </a:extLst>
          </p:cNvPr>
          <p:cNvGrpSpPr/>
          <p:nvPr/>
        </p:nvGrpSpPr>
        <p:grpSpPr>
          <a:xfrm>
            <a:off x="1758021" y="2180354"/>
            <a:ext cx="2709776" cy="2958314"/>
            <a:chOff x="7712195" y="1310066"/>
            <a:chExt cx="2709776" cy="2958314"/>
          </a:xfrm>
        </p:grpSpPr>
        <p:sp>
          <p:nvSpPr>
            <p:cNvPr id="10" name="Flèche : double flèche verticale 9">
              <a:extLst>
                <a:ext uri="{FF2B5EF4-FFF2-40B4-BE49-F238E27FC236}">
                  <a16:creationId xmlns:a16="http://schemas.microsoft.com/office/drawing/2014/main" id="{8F8A2837-A3DD-45D0-82E6-7CC761F6E91B}"/>
                </a:ext>
              </a:extLst>
            </p:cNvPr>
            <p:cNvSpPr/>
            <p:nvPr/>
          </p:nvSpPr>
          <p:spPr>
            <a:xfrm rot="701683">
              <a:off x="8849580" y="3318783"/>
              <a:ext cx="173182" cy="423104"/>
            </a:xfrm>
            <a:prstGeom prst="up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èche : double flèche verticale 10">
              <a:extLst>
                <a:ext uri="{FF2B5EF4-FFF2-40B4-BE49-F238E27FC236}">
                  <a16:creationId xmlns:a16="http://schemas.microsoft.com/office/drawing/2014/main" id="{F39681DC-8979-4EDE-936B-5EA8DC6E7379}"/>
                </a:ext>
              </a:extLst>
            </p:cNvPr>
            <p:cNvSpPr/>
            <p:nvPr/>
          </p:nvSpPr>
          <p:spPr>
            <a:xfrm rot="701683">
              <a:off x="9125838" y="1841890"/>
              <a:ext cx="173182" cy="423104"/>
            </a:xfrm>
            <a:prstGeom prst="up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èche : double flèche verticale 11">
              <a:extLst>
                <a:ext uri="{FF2B5EF4-FFF2-40B4-BE49-F238E27FC236}">
                  <a16:creationId xmlns:a16="http://schemas.microsoft.com/office/drawing/2014/main" id="{149F08E6-36F7-4E05-9925-85B719D3D907}"/>
                </a:ext>
              </a:extLst>
            </p:cNvPr>
            <p:cNvSpPr/>
            <p:nvPr/>
          </p:nvSpPr>
          <p:spPr>
            <a:xfrm rot="16919200">
              <a:off x="8377346" y="2450667"/>
              <a:ext cx="173182" cy="423104"/>
            </a:xfrm>
            <a:prstGeom prst="up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èche : double flèche verticale 12">
              <a:extLst>
                <a:ext uri="{FF2B5EF4-FFF2-40B4-BE49-F238E27FC236}">
                  <a16:creationId xmlns:a16="http://schemas.microsoft.com/office/drawing/2014/main" id="{C22EF426-2FBF-4BB8-AA94-7DE465919959}"/>
                </a:ext>
              </a:extLst>
            </p:cNvPr>
            <p:cNvSpPr/>
            <p:nvPr/>
          </p:nvSpPr>
          <p:spPr>
            <a:xfrm rot="16919200">
              <a:off x="9569536" y="2692539"/>
              <a:ext cx="173182" cy="423104"/>
            </a:xfrm>
            <a:prstGeom prst="up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A2DDF22E-84E7-4411-A1A2-E51EEA64327B}"/>
                </a:ext>
              </a:extLst>
            </p:cNvPr>
            <p:cNvGrpSpPr/>
            <p:nvPr/>
          </p:nvGrpSpPr>
          <p:grpSpPr>
            <a:xfrm>
              <a:off x="8353177" y="1310066"/>
              <a:ext cx="1571770" cy="1297893"/>
              <a:chOff x="8386453" y="1234066"/>
              <a:chExt cx="1571770" cy="1297893"/>
            </a:xfrm>
          </p:grpSpPr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9B62758D-77AF-4460-BDE0-80C1A2FDD795}"/>
                  </a:ext>
                </a:extLst>
              </p:cNvPr>
              <p:cNvSpPr/>
              <p:nvPr/>
            </p:nvSpPr>
            <p:spPr>
              <a:xfrm rot="20147961">
                <a:off x="8843266" y="1691107"/>
                <a:ext cx="702643" cy="601051"/>
              </a:xfrm>
              <a:prstGeom prst="arc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0EB8E990-90FD-4661-A39B-C9BB570A7465}"/>
                  </a:ext>
                </a:extLst>
              </p:cNvPr>
              <p:cNvSpPr/>
              <p:nvPr/>
            </p:nvSpPr>
            <p:spPr>
              <a:xfrm rot="20147961">
                <a:off x="8614240" y="1483411"/>
                <a:ext cx="1145702" cy="958381"/>
              </a:xfrm>
              <a:prstGeom prst="arc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C47089DF-24EA-4953-BC42-3096C02B6B1A}"/>
                  </a:ext>
                </a:extLst>
              </p:cNvPr>
              <p:cNvSpPr/>
              <p:nvPr/>
            </p:nvSpPr>
            <p:spPr>
              <a:xfrm rot="20147961">
                <a:off x="8386453" y="1234066"/>
                <a:ext cx="1571770" cy="1297893"/>
              </a:xfrm>
              <a:prstGeom prst="arc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355E7BE7-8125-4B32-A7BB-EF134D9E3A41}"/>
                </a:ext>
              </a:extLst>
            </p:cNvPr>
            <p:cNvGrpSpPr/>
            <p:nvPr/>
          </p:nvGrpSpPr>
          <p:grpSpPr>
            <a:xfrm rot="4955932">
              <a:off x="8987140" y="2191258"/>
              <a:ext cx="1571770" cy="1297893"/>
              <a:chOff x="8386453" y="1234066"/>
              <a:chExt cx="1571770" cy="1297893"/>
            </a:xfrm>
          </p:grpSpPr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AF0FEF0E-DBB3-479F-A4FA-AA3868F81ED3}"/>
                  </a:ext>
                </a:extLst>
              </p:cNvPr>
              <p:cNvSpPr/>
              <p:nvPr/>
            </p:nvSpPr>
            <p:spPr>
              <a:xfrm rot="20147961">
                <a:off x="8843266" y="1691107"/>
                <a:ext cx="702643" cy="601051"/>
              </a:xfrm>
              <a:prstGeom prst="arc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164B4EE9-BBF6-49FE-8809-B0F7106C4F80}"/>
                  </a:ext>
                </a:extLst>
              </p:cNvPr>
              <p:cNvSpPr/>
              <p:nvPr/>
            </p:nvSpPr>
            <p:spPr>
              <a:xfrm rot="20147961">
                <a:off x="8614240" y="1483411"/>
                <a:ext cx="1145702" cy="958381"/>
              </a:xfrm>
              <a:prstGeom prst="arc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0160536F-6771-41C7-AC13-9D2FF6AA7C6A}"/>
                  </a:ext>
                </a:extLst>
              </p:cNvPr>
              <p:cNvSpPr/>
              <p:nvPr/>
            </p:nvSpPr>
            <p:spPr>
              <a:xfrm rot="20147961">
                <a:off x="8386453" y="1234066"/>
                <a:ext cx="1571770" cy="1297893"/>
              </a:xfrm>
              <a:prstGeom prst="arc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67BF581D-7F89-41BC-B9EF-E14C57CC4573}"/>
                </a:ext>
              </a:extLst>
            </p:cNvPr>
            <p:cNvGrpSpPr/>
            <p:nvPr/>
          </p:nvGrpSpPr>
          <p:grpSpPr>
            <a:xfrm rot="10800000">
              <a:off x="8248276" y="2970487"/>
              <a:ext cx="1571770" cy="1297893"/>
              <a:chOff x="8386453" y="1234066"/>
              <a:chExt cx="1571770" cy="1297893"/>
            </a:xfrm>
          </p:grpSpPr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3F958CF0-B85F-44A9-941A-AF64DC6967F3}"/>
                  </a:ext>
                </a:extLst>
              </p:cNvPr>
              <p:cNvSpPr/>
              <p:nvPr/>
            </p:nvSpPr>
            <p:spPr>
              <a:xfrm rot="20147961">
                <a:off x="8843266" y="1691107"/>
                <a:ext cx="702643" cy="601051"/>
              </a:xfrm>
              <a:prstGeom prst="arc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819E7D2D-E810-4B8B-AAFB-612E67708521}"/>
                  </a:ext>
                </a:extLst>
              </p:cNvPr>
              <p:cNvSpPr/>
              <p:nvPr/>
            </p:nvSpPr>
            <p:spPr>
              <a:xfrm rot="20147961">
                <a:off x="8614240" y="1483411"/>
                <a:ext cx="1145702" cy="958381"/>
              </a:xfrm>
              <a:prstGeom prst="arc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8774BABB-A5A4-44C5-8ECC-96716E18F3CD}"/>
                  </a:ext>
                </a:extLst>
              </p:cNvPr>
              <p:cNvSpPr/>
              <p:nvPr/>
            </p:nvSpPr>
            <p:spPr>
              <a:xfrm rot="20147961">
                <a:off x="8386453" y="1234066"/>
                <a:ext cx="1571770" cy="1297893"/>
              </a:xfrm>
              <a:prstGeom prst="arc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2D6D869A-5165-423E-BBF3-5101504D8AF0}"/>
                </a:ext>
              </a:extLst>
            </p:cNvPr>
            <p:cNvGrpSpPr/>
            <p:nvPr/>
          </p:nvGrpSpPr>
          <p:grpSpPr>
            <a:xfrm rot="16200000">
              <a:off x="7575257" y="2085492"/>
              <a:ext cx="1571770" cy="1297893"/>
              <a:chOff x="8386453" y="1234066"/>
              <a:chExt cx="1571770" cy="1297893"/>
            </a:xfrm>
          </p:grpSpPr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913587C7-6E17-4306-9BD2-A10F61A3C1BC}"/>
                  </a:ext>
                </a:extLst>
              </p:cNvPr>
              <p:cNvSpPr/>
              <p:nvPr/>
            </p:nvSpPr>
            <p:spPr>
              <a:xfrm rot="20147961">
                <a:off x="8843266" y="1691107"/>
                <a:ext cx="702643" cy="601051"/>
              </a:xfrm>
              <a:prstGeom prst="arc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244193E8-4E12-4F6C-807F-E7CB2616277E}"/>
                  </a:ext>
                </a:extLst>
              </p:cNvPr>
              <p:cNvSpPr/>
              <p:nvPr/>
            </p:nvSpPr>
            <p:spPr>
              <a:xfrm rot="20147961">
                <a:off x="8614240" y="1483411"/>
                <a:ext cx="1145702" cy="958381"/>
              </a:xfrm>
              <a:prstGeom prst="arc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CEE0B6E6-B69E-43AA-971E-E28088574965}"/>
                  </a:ext>
                </a:extLst>
              </p:cNvPr>
              <p:cNvSpPr/>
              <p:nvPr/>
            </p:nvSpPr>
            <p:spPr>
              <a:xfrm rot="20147961">
                <a:off x="8386453" y="1234066"/>
                <a:ext cx="1571770" cy="1297893"/>
              </a:xfrm>
              <a:prstGeom prst="arc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0" name="SPMSM_slotless_2p_flux">
            <a:hlinkClick r:id="" action="ppaction://media"/>
            <a:extLst>
              <a:ext uri="{FF2B5EF4-FFF2-40B4-BE49-F238E27FC236}">
                <a16:creationId xmlns:a16="http://schemas.microsoft.com/office/drawing/2014/main" id="{21F712CE-2A32-4981-B310-FC61448F9C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5397" y="2453624"/>
            <a:ext cx="2111328" cy="2111328"/>
          </a:xfrm>
          <a:prstGeom prst="rect">
            <a:avLst/>
          </a:prstGeom>
        </p:spPr>
      </p:pic>
      <p:sp>
        <p:nvSpPr>
          <p:cNvPr id="31" name="Espace réservé du texte 10">
            <a:extLst>
              <a:ext uri="{FF2B5EF4-FFF2-40B4-BE49-F238E27FC236}">
                <a16:creationId xmlns:a16="http://schemas.microsoft.com/office/drawing/2014/main" id="{85EC914D-19FC-4C65-B2A9-025F80AE1B0E}"/>
              </a:ext>
            </a:extLst>
          </p:cNvPr>
          <p:cNvSpPr txBox="1">
            <a:spLocks/>
          </p:cNvSpPr>
          <p:nvPr/>
        </p:nvSpPr>
        <p:spPr>
          <a:xfrm>
            <a:off x="142564" y="1446428"/>
            <a:ext cx="11569098" cy="43776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80000"/>
              <a:buFont typeface="Arial" panose="020B0604020202020204" pitchFamily="34" charset="0"/>
              <a:buChar char="•"/>
              <a:defRPr lang="fr-FR" sz="1800" kern="1200" cap="none" dirty="0">
                <a:solidFill>
                  <a:schemeClr val="tx1"/>
                </a:solidFill>
                <a:effectLst/>
                <a:latin typeface="Brandon Text Regular" panose="020B0503020203060203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Brandon Text Regular" panose="020B0503020203060203" pitchFamily="34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Brandon Text Regular" panose="020B0503020203060203" pitchFamily="34" charset="0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Brandon Text Regular" panose="020B0503020203060203" pitchFamily="34" charset="0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Brandon Text Regular" panose="020B050302020306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dirty="0">
                <a:solidFill>
                  <a:sysClr val="windowText" lastClr="000000"/>
                </a:solidFill>
              </a:rPr>
              <a:t>Excitations forcées avec un aimant tournant</a:t>
            </a:r>
          </a:p>
        </p:txBody>
      </p:sp>
      <p:sp>
        <p:nvSpPr>
          <p:cNvPr id="32" name="Espace réservé du texte 2">
            <a:extLst>
              <a:ext uri="{FF2B5EF4-FFF2-40B4-BE49-F238E27FC236}">
                <a16:creationId xmlns:a16="http://schemas.microsoft.com/office/drawing/2014/main" id="{EAAA38FA-FE15-4145-AB1B-0214E4E7D0F0}"/>
              </a:ext>
            </a:extLst>
          </p:cNvPr>
          <p:cNvSpPr txBox="1">
            <a:spLocks/>
          </p:cNvSpPr>
          <p:nvPr/>
        </p:nvSpPr>
        <p:spPr>
          <a:xfrm>
            <a:off x="142564" y="900252"/>
            <a:ext cx="1164566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b="1" kern="1200" cap="none" dirty="0" smtClean="0">
                <a:solidFill>
                  <a:schemeClr val="tx1"/>
                </a:solidFill>
                <a:effectLst/>
                <a:latin typeface="Brandon Text Regular" panose="020B050302020306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anose="05000000000000000000" pitchFamily="2" charset="2"/>
              <a:buChar char="Ø"/>
              <a:defRPr sz="2000" i="1" kern="1200">
                <a:solidFill>
                  <a:schemeClr val="tx1"/>
                </a:solidFill>
                <a:latin typeface="Brandon Text Regular" panose="020B050302020306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randon Text Regular" panose="020B050302020306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Text Regular" panose="020B050302020306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Text Regular" panose="020B050302020306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ysClr val="windowText" lastClr="000000"/>
              </a:buClr>
            </a:pPr>
            <a:r>
              <a:rPr lang="en-US" dirty="0">
                <a:solidFill>
                  <a:sysClr val="windowText" lastClr="000000"/>
                </a:solidFill>
              </a:rPr>
              <a:t>Illustration des vibrations </a:t>
            </a:r>
            <a:r>
              <a:rPr lang="en-US" dirty="0" err="1">
                <a:solidFill>
                  <a:sysClr val="windowText" lastClr="000000"/>
                </a:solidFill>
              </a:rPr>
              <a:t>générées</a:t>
            </a:r>
            <a:r>
              <a:rPr lang="en-US" dirty="0">
                <a:solidFill>
                  <a:sysClr val="windowText" lastClr="000000"/>
                </a:solidFill>
              </a:rPr>
              <a:t> par des forces </a:t>
            </a:r>
            <a:r>
              <a:rPr lang="en-US" dirty="0" err="1">
                <a:solidFill>
                  <a:sysClr val="windowText" lastClr="000000"/>
                </a:solidFill>
              </a:rPr>
              <a:t>magnétiques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E690F4-A2BA-4069-BE74-D926D91235DC}"/>
              </a:ext>
            </a:extLst>
          </p:cNvPr>
          <p:cNvSpPr/>
          <p:nvPr/>
        </p:nvSpPr>
        <p:spPr>
          <a:xfrm>
            <a:off x="505864" y="5770454"/>
            <a:ext cx="2096346" cy="812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Forces magnétiques</a:t>
            </a:r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2E862E7-9473-4AB1-8E5F-4B1BFACA0C94}"/>
              </a:ext>
            </a:extLst>
          </p:cNvPr>
          <p:cNvSpPr/>
          <p:nvPr/>
        </p:nvSpPr>
        <p:spPr>
          <a:xfrm>
            <a:off x="3567831" y="5772010"/>
            <a:ext cx="2096346" cy="812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Déplacement</a:t>
            </a:r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DB4701D-DDD1-41CB-A4EA-0539B92C3E1F}"/>
              </a:ext>
            </a:extLst>
          </p:cNvPr>
          <p:cNvSpPr/>
          <p:nvPr/>
        </p:nvSpPr>
        <p:spPr>
          <a:xfrm>
            <a:off x="6665352" y="5770454"/>
            <a:ext cx="2096346" cy="812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Bruit</a:t>
            </a:r>
            <a:endParaRPr lang="en-GB" dirty="0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A301D309-6F62-454E-B842-7BFFB886E9A7}"/>
              </a:ext>
            </a:extLst>
          </p:cNvPr>
          <p:cNvCxnSpPr>
            <a:stCxn id="7" idx="3"/>
            <a:endCxn id="36" idx="1"/>
          </p:cNvCxnSpPr>
          <p:nvPr/>
        </p:nvCxnSpPr>
        <p:spPr>
          <a:xfrm>
            <a:off x="2602210" y="6176908"/>
            <a:ext cx="965621" cy="15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A6F290E7-92C6-4743-A89E-DA0302684340}"/>
              </a:ext>
            </a:extLst>
          </p:cNvPr>
          <p:cNvCxnSpPr>
            <a:cxnSpLocks/>
            <a:stCxn id="36" idx="3"/>
            <a:endCxn id="37" idx="1"/>
          </p:cNvCxnSpPr>
          <p:nvPr/>
        </p:nvCxnSpPr>
        <p:spPr>
          <a:xfrm flipV="1">
            <a:off x="5664177" y="6176908"/>
            <a:ext cx="1001175" cy="15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24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5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AFC0A55-4BB9-4888-8271-C20538C0B1D3}"/>
              </a:ext>
            </a:extLst>
          </p:cNvPr>
          <p:cNvSpPr txBox="1"/>
          <p:nvPr/>
        </p:nvSpPr>
        <p:spPr>
          <a:xfrm>
            <a:off x="219075" y="1085850"/>
            <a:ext cx="8505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Brandon Text Regular" panose="020B0503020203060203" pitchFamily="34" charset="0"/>
              </a:rPr>
              <a:t>Modèle mécanique EF est recalé par rapport à la base modale expérimentale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Brandon Text Regular" panose="020B0503020203060203" pitchFamily="34" charset="0"/>
              </a:rPr>
              <a:t>Vibration simulée avec forces nodales distribuées. 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Brandon Text Regular" panose="020B0503020203060203" pitchFamily="34" charset="0"/>
              </a:rPr>
              <a:t>Comparaison numérique vs. expérimentale à 2fs et 10fs.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570F2DC-E761-498C-A806-EFBBE0360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32" y="2113955"/>
            <a:ext cx="6873294" cy="354722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F946B28-7C92-4B60-8128-D93839E320E1}"/>
              </a:ext>
            </a:extLst>
          </p:cNvPr>
          <p:cNvSpPr txBox="1"/>
          <p:nvPr/>
        </p:nvSpPr>
        <p:spPr>
          <a:xfrm>
            <a:off x="219075" y="6086475"/>
            <a:ext cx="818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Brandon Text Regular" panose="020B0503020203060203" pitchFamily="34" charset="0"/>
              </a:rPr>
              <a:t>La simulation basée sur les forces nodales distribuées est prise comme référence dans la suite.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996CCA9F-7F64-49B5-80DA-10DC3FC8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6120680" cy="417512"/>
          </a:xfrm>
        </p:spPr>
        <p:txBody>
          <a:bodyPr/>
          <a:lstStyle/>
          <a:p>
            <a:r>
              <a:rPr lang="fr-FR" sz="2000" dirty="0"/>
              <a:t>Projection des Forces Distribuées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57576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75A0B0D-21F9-4DDE-9F87-E56BEA204BC7}"/>
              </a:ext>
            </a:extLst>
          </p:cNvPr>
          <p:cNvCxnSpPr>
            <a:cxnSpLocks/>
          </p:cNvCxnSpPr>
          <p:nvPr/>
        </p:nvCxnSpPr>
        <p:spPr>
          <a:xfrm>
            <a:off x="4483495" y="3713365"/>
            <a:ext cx="425549" cy="1144997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E4BCC7C-510E-4161-A22B-B095248293F5}"/>
              </a:ext>
            </a:extLst>
          </p:cNvPr>
          <p:cNvCxnSpPr>
            <a:cxnSpLocks/>
          </p:cNvCxnSpPr>
          <p:nvPr/>
        </p:nvCxnSpPr>
        <p:spPr>
          <a:xfrm>
            <a:off x="7554933" y="3747536"/>
            <a:ext cx="425549" cy="1144997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B2CAC749-F5BD-4D66-BED8-7C846089F994}"/>
              </a:ext>
            </a:extLst>
          </p:cNvPr>
          <p:cNvGrpSpPr/>
          <p:nvPr/>
        </p:nvGrpSpPr>
        <p:grpSpPr>
          <a:xfrm>
            <a:off x="6347383" y="1515017"/>
            <a:ext cx="2348813" cy="2244249"/>
            <a:chOff x="4333796" y="974199"/>
            <a:chExt cx="2862052" cy="245705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3C516A5-5691-492A-870A-38EE44614FCC}"/>
                </a:ext>
              </a:extLst>
            </p:cNvPr>
            <p:cNvSpPr/>
            <p:nvPr/>
          </p:nvSpPr>
          <p:spPr>
            <a:xfrm>
              <a:off x="5195608" y="1837799"/>
              <a:ext cx="1219200" cy="1587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854B063-F11D-459C-ACE0-6E0793A33F53}"/>
                </a:ext>
              </a:extLst>
            </p:cNvPr>
            <p:cNvSpPr/>
            <p:nvPr/>
          </p:nvSpPr>
          <p:spPr>
            <a:xfrm>
              <a:off x="4333796" y="974199"/>
              <a:ext cx="2862052" cy="863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B1BB96E-0F67-4BC3-9CC9-0DB57B44595B}"/>
                </a:ext>
              </a:extLst>
            </p:cNvPr>
            <p:cNvSpPr/>
            <p:nvPr/>
          </p:nvSpPr>
          <p:spPr>
            <a:xfrm>
              <a:off x="5195608" y="3154258"/>
              <a:ext cx="1213414" cy="277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1D2B628D-2478-4A34-B026-1157D6A30108}"/>
              </a:ext>
            </a:extLst>
          </p:cNvPr>
          <p:cNvGrpSpPr/>
          <p:nvPr/>
        </p:nvGrpSpPr>
        <p:grpSpPr>
          <a:xfrm>
            <a:off x="3329863" y="1515017"/>
            <a:ext cx="2348813" cy="2244249"/>
            <a:chOff x="4333796" y="974199"/>
            <a:chExt cx="2862052" cy="2457059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6742FD8-4848-48E1-A765-78A1F31D5C93}"/>
                </a:ext>
              </a:extLst>
            </p:cNvPr>
            <p:cNvSpPr/>
            <p:nvPr/>
          </p:nvSpPr>
          <p:spPr>
            <a:xfrm>
              <a:off x="5195608" y="1837799"/>
              <a:ext cx="1219200" cy="1587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E55BB27-E5DC-4C29-8510-2DF0F3AD4E52}"/>
                </a:ext>
              </a:extLst>
            </p:cNvPr>
            <p:cNvSpPr/>
            <p:nvPr/>
          </p:nvSpPr>
          <p:spPr>
            <a:xfrm>
              <a:off x="4333796" y="974199"/>
              <a:ext cx="2862052" cy="863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F7A115F-BCE5-4829-A9BF-D24A1B7917C1}"/>
                </a:ext>
              </a:extLst>
            </p:cNvPr>
            <p:cNvSpPr/>
            <p:nvPr/>
          </p:nvSpPr>
          <p:spPr>
            <a:xfrm>
              <a:off x="5201393" y="3154258"/>
              <a:ext cx="1213414" cy="277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B3A83882-CBCF-4030-B78F-557602FA387B}"/>
              </a:ext>
            </a:extLst>
          </p:cNvPr>
          <p:cNvSpPr/>
          <p:nvPr/>
        </p:nvSpPr>
        <p:spPr>
          <a:xfrm>
            <a:off x="1038028" y="2306278"/>
            <a:ext cx="1000566" cy="145000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andon Text Regular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087129C-863F-4DF1-A385-DCEFC8D609E4}"/>
              </a:ext>
            </a:extLst>
          </p:cNvPr>
          <p:cNvSpPr/>
          <p:nvPr/>
        </p:nvSpPr>
        <p:spPr>
          <a:xfrm>
            <a:off x="330761" y="1517476"/>
            <a:ext cx="2348813" cy="78880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randon Text Regular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2DA88E3-B935-46CD-8769-823ACAE25630}"/>
              </a:ext>
            </a:extLst>
          </p:cNvPr>
          <p:cNvSpPr/>
          <p:nvPr/>
        </p:nvSpPr>
        <p:spPr>
          <a:xfrm>
            <a:off x="1038028" y="3508716"/>
            <a:ext cx="1000566" cy="25300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andon Text Regular"/>
              <a:ea typeface="+mn-ea"/>
              <a:cs typeface="+mn-cs"/>
            </a:endParaRPr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1D9B77F0-D9BD-4F12-9C5B-FC055591D20C}"/>
              </a:ext>
            </a:extLst>
          </p:cNvPr>
          <p:cNvCxnSpPr>
            <a:cxnSpLocks/>
          </p:cNvCxnSpPr>
          <p:nvPr/>
        </p:nvCxnSpPr>
        <p:spPr>
          <a:xfrm flipH="1">
            <a:off x="921672" y="3766200"/>
            <a:ext cx="137146" cy="236289"/>
          </a:xfrm>
          <a:prstGeom prst="straightConnector1">
            <a:avLst/>
          </a:prstGeom>
          <a:noFill/>
          <a:ln w="38100" cap="rnd" cmpd="sng" algn="ctr">
            <a:solidFill>
              <a:schemeClr val="tx1">
                <a:alpha val="6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490206DD-40DB-431C-9ACA-AF91DCB674A5}"/>
              </a:ext>
            </a:extLst>
          </p:cNvPr>
          <p:cNvCxnSpPr>
            <a:cxnSpLocks/>
          </p:cNvCxnSpPr>
          <p:nvPr/>
        </p:nvCxnSpPr>
        <p:spPr>
          <a:xfrm>
            <a:off x="1174508" y="3759266"/>
            <a:ext cx="0" cy="258482"/>
          </a:xfrm>
          <a:prstGeom prst="straightConnector1">
            <a:avLst/>
          </a:prstGeom>
          <a:noFill/>
          <a:ln w="38100" cap="rnd" cmpd="sng" algn="ctr">
            <a:solidFill>
              <a:schemeClr val="tx1">
                <a:alpha val="6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C5B08340-676B-45AC-B43B-3F1C3C7BDA92}"/>
              </a:ext>
            </a:extLst>
          </p:cNvPr>
          <p:cNvCxnSpPr>
            <a:cxnSpLocks/>
          </p:cNvCxnSpPr>
          <p:nvPr/>
        </p:nvCxnSpPr>
        <p:spPr>
          <a:xfrm>
            <a:off x="1285509" y="3766200"/>
            <a:ext cx="0" cy="177459"/>
          </a:xfrm>
          <a:prstGeom prst="straightConnector1">
            <a:avLst/>
          </a:prstGeom>
          <a:noFill/>
          <a:ln w="38100" cap="rnd" cmpd="sng" algn="ctr">
            <a:solidFill>
              <a:schemeClr val="tx1">
                <a:alpha val="6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C59521A5-EC9F-4536-A4B7-8ADC77146904}"/>
              </a:ext>
            </a:extLst>
          </p:cNvPr>
          <p:cNvCxnSpPr/>
          <p:nvPr/>
        </p:nvCxnSpPr>
        <p:spPr>
          <a:xfrm>
            <a:off x="1395988" y="3759266"/>
            <a:ext cx="0" cy="164204"/>
          </a:xfrm>
          <a:prstGeom prst="straightConnector1">
            <a:avLst/>
          </a:prstGeom>
          <a:noFill/>
          <a:ln w="38100" cap="rnd" cmpd="sng" algn="ctr">
            <a:solidFill>
              <a:schemeClr val="tx1">
                <a:alpha val="6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AFDCA688-8897-45C0-8364-494367DDEC46}"/>
              </a:ext>
            </a:extLst>
          </p:cNvPr>
          <p:cNvCxnSpPr/>
          <p:nvPr/>
        </p:nvCxnSpPr>
        <p:spPr>
          <a:xfrm>
            <a:off x="1514805" y="3766200"/>
            <a:ext cx="0" cy="164204"/>
          </a:xfrm>
          <a:prstGeom prst="straightConnector1">
            <a:avLst/>
          </a:prstGeom>
          <a:noFill/>
          <a:ln w="38100" cap="rnd" cmpd="sng" algn="ctr">
            <a:solidFill>
              <a:schemeClr val="tx1">
                <a:alpha val="6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A6C24E4C-1216-40C6-9354-1E3A0A2FF0A0}"/>
              </a:ext>
            </a:extLst>
          </p:cNvPr>
          <p:cNvCxnSpPr/>
          <p:nvPr/>
        </p:nvCxnSpPr>
        <p:spPr>
          <a:xfrm>
            <a:off x="1625284" y="3769118"/>
            <a:ext cx="0" cy="164204"/>
          </a:xfrm>
          <a:prstGeom prst="straightConnector1">
            <a:avLst/>
          </a:prstGeom>
          <a:noFill/>
          <a:ln w="38100" cap="rnd" cmpd="sng" algn="ctr">
            <a:solidFill>
              <a:schemeClr val="tx1">
                <a:alpha val="6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E79EF70B-F305-4DD7-9D09-666F4FC3AA31}"/>
              </a:ext>
            </a:extLst>
          </p:cNvPr>
          <p:cNvCxnSpPr>
            <a:cxnSpLocks/>
          </p:cNvCxnSpPr>
          <p:nvPr/>
        </p:nvCxnSpPr>
        <p:spPr>
          <a:xfrm>
            <a:off x="1733679" y="3766200"/>
            <a:ext cx="0" cy="157270"/>
          </a:xfrm>
          <a:prstGeom prst="straightConnector1">
            <a:avLst/>
          </a:prstGeom>
          <a:noFill/>
          <a:ln w="38100" cap="rnd" cmpd="sng" algn="ctr">
            <a:solidFill>
              <a:schemeClr val="tx1">
                <a:alpha val="6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64AD3FBF-FE03-44B0-8630-CE9403E3E1EA}"/>
              </a:ext>
            </a:extLst>
          </p:cNvPr>
          <p:cNvCxnSpPr>
            <a:cxnSpLocks/>
          </p:cNvCxnSpPr>
          <p:nvPr/>
        </p:nvCxnSpPr>
        <p:spPr>
          <a:xfrm>
            <a:off x="1849369" y="3759266"/>
            <a:ext cx="45524" cy="258482"/>
          </a:xfrm>
          <a:prstGeom prst="straightConnector1">
            <a:avLst/>
          </a:prstGeom>
          <a:noFill/>
          <a:ln w="38100" cap="rnd" cmpd="sng" algn="ctr">
            <a:solidFill>
              <a:schemeClr val="tx1">
                <a:alpha val="6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2D3537E7-0DA0-493C-82E4-74066DA121AF}"/>
              </a:ext>
            </a:extLst>
          </p:cNvPr>
          <p:cNvCxnSpPr>
            <a:cxnSpLocks/>
          </p:cNvCxnSpPr>
          <p:nvPr/>
        </p:nvCxnSpPr>
        <p:spPr>
          <a:xfrm>
            <a:off x="1960370" y="3766200"/>
            <a:ext cx="85002" cy="405750"/>
          </a:xfrm>
          <a:prstGeom prst="straightConnector1">
            <a:avLst/>
          </a:prstGeom>
          <a:noFill/>
          <a:ln w="38100" cap="rnd" cmpd="sng" algn="ctr">
            <a:solidFill>
              <a:schemeClr val="tx1">
                <a:alpha val="6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3DDDAB72-3CB9-4346-9B3D-26A94119489D}"/>
              </a:ext>
            </a:extLst>
          </p:cNvPr>
          <p:cNvCxnSpPr>
            <a:cxnSpLocks/>
          </p:cNvCxnSpPr>
          <p:nvPr/>
        </p:nvCxnSpPr>
        <p:spPr>
          <a:xfrm>
            <a:off x="2060426" y="3752332"/>
            <a:ext cx="357184" cy="567702"/>
          </a:xfrm>
          <a:prstGeom prst="straightConnector1">
            <a:avLst/>
          </a:prstGeom>
          <a:noFill/>
          <a:ln w="38100" cap="rnd" cmpd="sng" algn="ctr">
            <a:solidFill>
              <a:schemeClr val="tx1">
                <a:alpha val="6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4F382488-5310-4395-A7AF-11AA957B83E8}"/>
              </a:ext>
            </a:extLst>
          </p:cNvPr>
          <p:cNvCxnSpPr>
            <a:cxnSpLocks/>
            <a:stCxn id="83" idx="1"/>
          </p:cNvCxnSpPr>
          <p:nvPr/>
        </p:nvCxnSpPr>
        <p:spPr>
          <a:xfrm flipH="1">
            <a:off x="838200" y="3635221"/>
            <a:ext cx="199828" cy="0"/>
          </a:xfrm>
          <a:prstGeom prst="straightConnector1">
            <a:avLst/>
          </a:prstGeom>
          <a:noFill/>
          <a:ln w="38100" cap="rnd" cmpd="sng" algn="ctr">
            <a:solidFill>
              <a:schemeClr val="tx1">
                <a:alpha val="6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9DCD9A69-2BFC-4925-B817-2113705F2104}"/>
              </a:ext>
            </a:extLst>
          </p:cNvPr>
          <p:cNvCxnSpPr>
            <a:cxnSpLocks/>
          </p:cNvCxnSpPr>
          <p:nvPr/>
        </p:nvCxnSpPr>
        <p:spPr>
          <a:xfrm>
            <a:off x="2045372" y="3635221"/>
            <a:ext cx="478753" cy="0"/>
          </a:xfrm>
          <a:prstGeom prst="straightConnector1">
            <a:avLst/>
          </a:prstGeom>
          <a:noFill/>
          <a:ln w="38100" cap="rnd" cmpd="sng" algn="ctr">
            <a:solidFill>
              <a:schemeClr val="tx1">
                <a:alpha val="60000"/>
              </a:schemeClr>
            </a:solidFill>
            <a:prstDash val="solid"/>
            <a:tailEnd type="triangle"/>
          </a:ln>
          <a:effectLst/>
        </p:spPr>
      </p:cxnSp>
      <p:sp>
        <p:nvSpPr>
          <p:cNvPr id="126" name="Flèche : courbe vers la droite 125">
            <a:extLst>
              <a:ext uri="{FF2B5EF4-FFF2-40B4-BE49-F238E27FC236}">
                <a16:creationId xmlns:a16="http://schemas.microsoft.com/office/drawing/2014/main" id="{94733DA0-ECC1-43D3-A75B-D358983BA406}"/>
              </a:ext>
            </a:extLst>
          </p:cNvPr>
          <p:cNvSpPr/>
          <p:nvPr/>
        </p:nvSpPr>
        <p:spPr>
          <a:xfrm rot="6734385">
            <a:off x="7387617" y="3286789"/>
            <a:ext cx="400583" cy="726406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7" name="ZoneTexte 136">
            <a:extLst>
              <a:ext uri="{FF2B5EF4-FFF2-40B4-BE49-F238E27FC236}">
                <a16:creationId xmlns:a16="http://schemas.microsoft.com/office/drawing/2014/main" id="{0CFDF32F-C4CC-4C72-89E1-04038A69D829}"/>
              </a:ext>
            </a:extLst>
          </p:cNvPr>
          <p:cNvSpPr txBox="1"/>
          <p:nvPr/>
        </p:nvSpPr>
        <p:spPr>
          <a:xfrm>
            <a:off x="1103346" y="5205660"/>
            <a:ext cx="110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Distribué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F15DB664-8061-46A8-B4BC-D5EE08C20860}"/>
              </a:ext>
            </a:extLst>
          </p:cNvPr>
          <p:cNvSpPr txBox="1"/>
          <p:nvPr/>
        </p:nvSpPr>
        <p:spPr>
          <a:xfrm>
            <a:off x="4037130" y="5200415"/>
            <a:ext cx="125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Résultante</a:t>
            </a: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08A8AC7A-EC12-46CF-BC8E-91C4CCAF06A8}"/>
              </a:ext>
            </a:extLst>
          </p:cNvPr>
          <p:cNvSpPr txBox="1"/>
          <p:nvPr/>
        </p:nvSpPr>
        <p:spPr>
          <a:xfrm>
            <a:off x="6494499" y="5200415"/>
            <a:ext cx="2354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Résultante + Moment</a:t>
            </a:r>
          </a:p>
          <a:p>
            <a:pPr algn="ctr"/>
            <a:r>
              <a:rPr lang="fr-FR" dirty="0">
                <a:latin typeface="Brandon Text Regular" panose="020B0503020203060203" pitchFamily="34" charset="0"/>
              </a:rPr>
              <a:t>(Torseur)</a:t>
            </a: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A4DD506D-2672-4303-A58D-810AFF61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6120680" cy="417512"/>
          </a:xfrm>
        </p:spPr>
        <p:txBody>
          <a:bodyPr/>
          <a:lstStyle/>
          <a:p>
            <a:r>
              <a:rPr lang="fr-FR" sz="2000" dirty="0"/>
              <a:t>Projection des Forces Distribuées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4432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BE91B9A-79CC-4157-B9DC-EF4ACC146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7" y="1990725"/>
            <a:ext cx="8162925" cy="34480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38AACBF-B795-49C1-94B5-B4ECEF1B0F72}"/>
              </a:ext>
            </a:extLst>
          </p:cNvPr>
          <p:cNvSpPr txBox="1"/>
          <p:nvPr/>
        </p:nvSpPr>
        <p:spPr>
          <a:xfrm>
            <a:off x="219075" y="1114425"/>
            <a:ext cx="850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On compare le chargement distribué avec le chargement force intégré par dent, avec ou sans moment.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55A82F-AEC8-42CF-9946-5E97423C6D7A}"/>
              </a:ext>
            </a:extLst>
          </p:cNvPr>
          <p:cNvSpPr txBox="1"/>
          <p:nvPr/>
        </p:nvSpPr>
        <p:spPr>
          <a:xfrm>
            <a:off x="466725" y="5484078"/>
            <a:ext cx="862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Le torseur équivalent complet permet d’améliorer la précision d’environs 4 dB à 10fs.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79D8DA-FC91-40D4-B5F7-B8CF49453ABB}"/>
              </a:ext>
            </a:extLst>
          </p:cNvPr>
          <p:cNvSpPr/>
          <p:nvPr/>
        </p:nvSpPr>
        <p:spPr>
          <a:xfrm>
            <a:off x="5833268" y="2070100"/>
            <a:ext cx="2533650" cy="1643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  <a:latin typeface="Brandon Text Regular" panose="020B0503020203060203" pitchFamily="34" charset="0"/>
              </a:rPr>
              <a:t>Résultante 2fs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Brandon Text Regular" panose="020B0503020203060203" pitchFamily="34" charset="0"/>
              </a:rPr>
              <a:t>Distribué 2fs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Brandon Text Regular" panose="020B0503020203060203" pitchFamily="34" charset="0"/>
              </a:rPr>
              <a:t>Résultante + Moment 2fs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Brandon Text Regular" panose="020B0503020203060203" pitchFamily="34" charset="0"/>
              </a:rPr>
              <a:t>Résultante 10fs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Brandon Text Regular" panose="020B0503020203060203" pitchFamily="34" charset="0"/>
              </a:rPr>
              <a:t>Distribué 10fs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Brandon Text Regular" panose="020B0503020203060203" pitchFamily="34" charset="0"/>
              </a:rPr>
              <a:t>Résultante + Moment 10fs</a:t>
            </a:r>
          </a:p>
          <a:p>
            <a:pPr algn="ctr"/>
            <a:endParaRPr lang="fr-FR" sz="1200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C3C7D54-D1E0-47D0-AA69-3891DFC52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925" t="9116" r="25379" b="54420"/>
          <a:stretch/>
        </p:blipFill>
        <p:spPr>
          <a:xfrm>
            <a:off x="5918847" y="2256740"/>
            <a:ext cx="329319" cy="108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3D93AA-8DA1-4B71-B69A-5A9FC67A072B}"/>
              </a:ext>
            </a:extLst>
          </p:cNvPr>
          <p:cNvSpPr/>
          <p:nvPr/>
        </p:nvSpPr>
        <p:spPr>
          <a:xfrm>
            <a:off x="88901" y="2891740"/>
            <a:ext cx="825500" cy="1523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Brandon Text Regular" panose="020B0503020203060203" pitchFamily="34" charset="0"/>
              </a:rPr>
              <a:t>Vitesse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  <a:latin typeface="Brandon Text Regular" panose="020B0503020203060203" pitchFamily="34" charset="0"/>
              </a:rPr>
              <a:t>[m/s]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36DF1A-A8FA-43C9-8874-71B28609CE37}"/>
              </a:ext>
            </a:extLst>
          </p:cNvPr>
          <p:cNvSpPr/>
          <p:nvPr/>
        </p:nvSpPr>
        <p:spPr>
          <a:xfrm>
            <a:off x="3095836" y="4953000"/>
            <a:ext cx="2590799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Brandon Text Regular" panose="020B0503020203060203" pitchFamily="34" charset="0"/>
              </a:rPr>
              <a:t>Fréquence [Hz]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86C3974C-CA61-4888-8A5C-63DBFE3D5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6120680" cy="417512"/>
          </a:xfrm>
        </p:spPr>
        <p:txBody>
          <a:bodyPr/>
          <a:lstStyle/>
          <a:p>
            <a:r>
              <a:rPr lang="fr-FR" sz="2000" dirty="0"/>
              <a:t>Projection des Forces Distribuées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7827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C86CA5-0BE1-4EE5-9280-D5BC74B42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Mesure des Fonctions de Transfert</a:t>
            </a:r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26270F-303E-4E64-B6A7-FDF0CC022D9A}"/>
              </a:ext>
            </a:extLst>
          </p:cNvPr>
          <p:cNvSpPr txBox="1"/>
          <p:nvPr/>
        </p:nvSpPr>
        <p:spPr>
          <a:xfrm>
            <a:off x="265471" y="966019"/>
            <a:ext cx="887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résultats précédents permettent d’envisager la mesure de réponses mécaniques avec 1 points de mesure par dent.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67C2ED-CE47-4F68-AC09-ABE76B783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02" y="2072001"/>
            <a:ext cx="3271838" cy="3305175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6FD2F80-65C3-4E0B-8EDB-0AA284CBD2C9}"/>
              </a:ext>
            </a:extLst>
          </p:cNvPr>
          <p:cNvCxnSpPr/>
          <p:nvPr/>
        </p:nvCxnSpPr>
        <p:spPr>
          <a:xfrm>
            <a:off x="3952568" y="3731342"/>
            <a:ext cx="159282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Une image contenant frein à disque, engin&#10;&#10;Description générée automatiquement">
            <a:extLst>
              <a:ext uri="{FF2B5EF4-FFF2-40B4-BE49-F238E27FC236}">
                <a16:creationId xmlns:a16="http://schemas.microsoft.com/office/drawing/2014/main" id="{E5F809ED-9044-49DB-8E46-CACAFF5BB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22" y="1963095"/>
            <a:ext cx="3240000" cy="213335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022DCC4-B2DF-4A4D-9D2B-26B58D6048A1}"/>
              </a:ext>
            </a:extLst>
          </p:cNvPr>
          <p:cNvSpPr txBox="1"/>
          <p:nvPr/>
        </p:nvSpPr>
        <p:spPr>
          <a:xfrm>
            <a:off x="265471" y="5445756"/>
            <a:ext cx="5872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Objectifs:</a:t>
            </a:r>
          </a:p>
          <a:p>
            <a:pPr marL="342900" indent="-342900">
              <a:buAutoNum type="arabicParenR"/>
            </a:pPr>
            <a:r>
              <a:rPr lang="fr-FR" dirty="0"/>
              <a:t>Proposer des simulations hybrides (pas de EF mécanique)</a:t>
            </a:r>
          </a:p>
          <a:p>
            <a:pPr marL="342900" indent="-342900">
              <a:buAutoNum type="arabicParenR"/>
            </a:pPr>
            <a:r>
              <a:rPr lang="fr-FR" dirty="0"/>
              <a:t>« Mesurer » l’amplitude des forces magnétiques</a:t>
            </a:r>
          </a:p>
          <a:p>
            <a:endParaRPr lang="en-GB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F766C1-0B3A-45C2-A6CA-F126673FC0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015"/>
          <a:stretch/>
        </p:blipFill>
        <p:spPr>
          <a:xfrm>
            <a:off x="6156176" y="4162641"/>
            <a:ext cx="2987824" cy="26560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3B6264-2A18-4A12-A54B-4F765134EB88}"/>
              </a:ext>
            </a:extLst>
          </p:cNvPr>
          <p:cNvSpPr txBox="1"/>
          <p:nvPr/>
        </p:nvSpPr>
        <p:spPr>
          <a:xfrm>
            <a:off x="6407440" y="5702668"/>
            <a:ext cx="1242648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/>
              <a:t>Accéléromètre</a:t>
            </a:r>
            <a:endParaRPr lang="en-GB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0498DFB-70F7-4C48-9FEC-1693B31803DF}"/>
              </a:ext>
            </a:extLst>
          </p:cNvPr>
          <p:cNvSpPr txBox="1"/>
          <p:nvPr/>
        </p:nvSpPr>
        <p:spPr>
          <a:xfrm>
            <a:off x="7833874" y="4390631"/>
            <a:ext cx="104342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Point d’impact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599865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E138B4-D836-41C1-B46D-8372416E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57C49D-4A45-41A0-8DFF-88A71B1528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170" y="1052736"/>
            <a:ext cx="8561779" cy="5020893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  <a:latin typeface="Brandon Text Regular" panose="020B0503020203060203" pitchFamily="34" charset="0"/>
              </a:rPr>
              <a:t>L’incertitude liée à l’application du TM dans l’entrefer a été quantifiée.</a:t>
            </a:r>
          </a:p>
          <a:p>
            <a:endParaRPr lang="fr-FR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  <a:p>
            <a:endParaRPr lang="fr-FR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  <a:p>
            <a:r>
              <a:rPr lang="fr-FR" dirty="0">
                <a:solidFill>
                  <a:schemeClr val="tx1"/>
                </a:solidFill>
                <a:latin typeface="Brandon Text Regular" panose="020B0503020203060203" pitchFamily="34" charset="0"/>
              </a:rPr>
              <a:t>Proposition pour l’effet de modulation.</a:t>
            </a: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  <a:p>
            <a:r>
              <a:rPr lang="fr-FR" dirty="0">
                <a:solidFill>
                  <a:schemeClr val="tx1"/>
                </a:solidFill>
                <a:latin typeface="Brandon Text Regular" panose="020B0503020203060203" pitchFamily="34" charset="0"/>
              </a:rPr>
              <a:t>Pertinence de la résultante dentaire pour les simulations </a:t>
            </a:r>
            <a:br>
              <a:rPr lang="fr-FR" dirty="0">
                <a:solidFill>
                  <a:schemeClr val="tx1"/>
                </a:solidFill>
                <a:latin typeface="Brandon Text Regular" panose="020B0503020203060203" pitchFamily="34" charset="0"/>
              </a:rPr>
            </a:br>
            <a:r>
              <a:rPr lang="fr-FR" dirty="0">
                <a:solidFill>
                  <a:schemeClr val="tx1"/>
                </a:solidFill>
                <a:latin typeface="Brandon Text Regular" panose="020B0503020203060203" pitchFamily="34" charset="0"/>
              </a:rPr>
              <a:t>vibro-acoustiques.</a:t>
            </a: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  <a:p>
            <a:r>
              <a:rPr lang="fr-FR" dirty="0">
                <a:solidFill>
                  <a:schemeClr val="tx1"/>
                </a:solidFill>
                <a:latin typeface="Brandon Text Regular" panose="020B0503020203060203" pitchFamily="34" charset="0"/>
              </a:rPr>
              <a:t>La contribution du moment en tête de dent à la vibration a été mise en évidence. </a:t>
            </a:r>
          </a:p>
        </p:txBody>
      </p:sp>
    </p:spTree>
    <p:extLst>
      <p:ext uri="{BB962C8B-B14F-4D97-AF65-F5344CB8AC3E}">
        <p14:creationId xmlns:p14="http://schemas.microsoft.com/office/powerpoint/2010/main" val="18546479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DC3219B-B93F-43F6-A054-4774B10555E8}"/>
              </a:ext>
            </a:extLst>
          </p:cNvPr>
          <p:cNvSpPr txBox="1"/>
          <p:nvPr/>
        </p:nvSpPr>
        <p:spPr>
          <a:xfrm>
            <a:off x="182168" y="926434"/>
            <a:ext cx="856177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Brandon Text Regular" panose="020B0503020203060203" pitchFamily="34" charset="0"/>
              </a:rPr>
              <a:t>Réponse en fréquence dentaire pour prédire la distribution des forces.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Brandon Text Regular" panose="020B0503020203060203" pitchFamily="34" charset="0"/>
              </a:rPr>
              <a:t>Etendre la comparaison simulation/mesure à des « variantes » pour consolider les résultats. Puis explorer d’autres topologies (saturation etc.).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Brandon Text Regular" panose="020B0503020203060203" pitchFamily="34" charset="0"/>
              </a:rPr>
              <a:t>Magnétostriction et couplage magnéto-mécanique fort.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/>
                </a:solidFill>
                <a:latin typeface="Brandon Text Regular" panose="020B0503020203060203" pitchFamily="34" charset="0"/>
              </a:rPr>
              <a:t>Etudier l’intérêt du transfert de la FSE en 3D.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Brandon Text Regular" panose="020B0503020203060203" pitchFamily="34" charset="0"/>
              </a:rPr>
              <a:t>Réduction du modèle magnétique.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F0A53B-B4AB-4860-971A-2BDFAFFE3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7FC35A-8F6B-4BD4-97FF-FEB3652A8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357" y="2271120"/>
            <a:ext cx="4760814" cy="222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255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questions ? 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182170" y="1052737"/>
            <a:ext cx="8561779" cy="471264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>
                <a:latin typeface="Brandon Text Regular" panose="020B0503020203060203" pitchFamily="34" charset="0"/>
              </a:rPr>
              <a:t>Merci pour votre attention !</a:t>
            </a:r>
            <a:endParaRPr lang="en-GB" dirty="0">
              <a:latin typeface="Brandon Text Regular" panose="020B0503020203060203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C4A4AAD-6299-4E2F-9FC3-88C592D9D13B}"/>
              </a:ext>
            </a:extLst>
          </p:cNvPr>
          <p:cNvGrpSpPr/>
          <p:nvPr/>
        </p:nvGrpSpPr>
        <p:grpSpPr>
          <a:xfrm>
            <a:off x="363492" y="1858919"/>
            <a:ext cx="2900407" cy="2493376"/>
            <a:chOff x="528592" y="2543631"/>
            <a:chExt cx="3657353" cy="3378745"/>
          </a:xfrm>
        </p:grpSpPr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88E23C03-59A8-472D-8101-D7509A2F30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6873" y="5344238"/>
              <a:ext cx="2396041" cy="2319"/>
            </a:xfrm>
            <a:prstGeom prst="line">
              <a:avLst/>
            </a:prstGeom>
            <a:noFill/>
            <a:ln w="12700" cap="rnd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</p:cxnSp>
        <p:cxnSp>
          <p:nvCxnSpPr>
            <p:cNvPr id="108" name="Connecteur droit avec flèche 107">
              <a:extLst>
                <a:ext uri="{FF2B5EF4-FFF2-40B4-BE49-F238E27FC236}">
                  <a16:creationId xmlns:a16="http://schemas.microsoft.com/office/drawing/2014/main" id="{E798E723-59E5-49B9-88DD-92726485A3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4643" y="5347138"/>
              <a:ext cx="52600" cy="210222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09" name="Connecteur droit avec flèche 108">
              <a:extLst>
                <a:ext uri="{FF2B5EF4-FFF2-40B4-BE49-F238E27FC236}">
                  <a16:creationId xmlns:a16="http://schemas.microsoft.com/office/drawing/2014/main" id="{F75F28C0-EC14-426C-B6E6-EF2AF438DD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8547" y="5349924"/>
              <a:ext cx="626" cy="164204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10" name="Connecteur droit avec flèche 109">
              <a:extLst>
                <a:ext uri="{FF2B5EF4-FFF2-40B4-BE49-F238E27FC236}">
                  <a16:creationId xmlns:a16="http://schemas.microsoft.com/office/drawing/2014/main" id="{94DCBD4A-28F5-4495-B9D6-D19C1726A2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0899" y="5349924"/>
              <a:ext cx="1650" cy="151189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11" name="Connecteur droit avec flèche 110">
              <a:extLst>
                <a:ext uri="{FF2B5EF4-FFF2-40B4-BE49-F238E27FC236}">
                  <a16:creationId xmlns:a16="http://schemas.microsoft.com/office/drawing/2014/main" id="{580A7B3A-3156-4145-8D0C-70AEF5EA50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5323" y="5354306"/>
              <a:ext cx="626" cy="164204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12" name="Connecteur droit avec flèche 111">
              <a:extLst>
                <a:ext uri="{FF2B5EF4-FFF2-40B4-BE49-F238E27FC236}">
                  <a16:creationId xmlns:a16="http://schemas.microsoft.com/office/drawing/2014/main" id="{88F3C5A8-C312-4CC0-A29F-CC4BDA3852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8029" y="5354612"/>
              <a:ext cx="1650" cy="151189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13" name="Connecteur droit avec flèche 112">
              <a:extLst>
                <a:ext uri="{FF2B5EF4-FFF2-40B4-BE49-F238E27FC236}">
                  <a16:creationId xmlns:a16="http://schemas.microsoft.com/office/drawing/2014/main" id="{F033E12E-6D84-4A3B-B893-1E42D161D59F}"/>
                </a:ext>
              </a:extLst>
            </p:cNvPr>
            <p:cNvCxnSpPr>
              <a:cxnSpLocks/>
            </p:cNvCxnSpPr>
            <p:nvPr/>
          </p:nvCxnSpPr>
          <p:spPr>
            <a:xfrm>
              <a:off x="2384691" y="5352147"/>
              <a:ext cx="0" cy="155047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14" name="Connecteur droit avec flèche 113">
              <a:extLst>
                <a:ext uri="{FF2B5EF4-FFF2-40B4-BE49-F238E27FC236}">
                  <a16:creationId xmlns:a16="http://schemas.microsoft.com/office/drawing/2014/main" id="{36BA29D4-B9D5-4320-A577-FBB5EA8020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8677" y="5349496"/>
              <a:ext cx="2381" cy="157697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15" name="Connecteur droit avec flèche 114">
              <a:extLst>
                <a:ext uri="{FF2B5EF4-FFF2-40B4-BE49-F238E27FC236}">
                  <a16:creationId xmlns:a16="http://schemas.microsoft.com/office/drawing/2014/main" id="{9B70FE81-3EBC-4CCB-A47B-7679FAD919FC}"/>
                </a:ext>
              </a:extLst>
            </p:cNvPr>
            <p:cNvCxnSpPr>
              <a:cxnSpLocks/>
            </p:cNvCxnSpPr>
            <p:nvPr/>
          </p:nvCxnSpPr>
          <p:spPr>
            <a:xfrm>
              <a:off x="2553326" y="5352186"/>
              <a:ext cx="0" cy="155047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16" name="Connecteur droit avec flèche 115">
              <a:extLst>
                <a:ext uri="{FF2B5EF4-FFF2-40B4-BE49-F238E27FC236}">
                  <a16:creationId xmlns:a16="http://schemas.microsoft.com/office/drawing/2014/main" id="{DB4CA175-F49F-4723-AD70-4051F15F10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7312" y="5349535"/>
              <a:ext cx="2381" cy="157697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17" name="Connecteur droit avec flèche 116">
              <a:extLst>
                <a:ext uri="{FF2B5EF4-FFF2-40B4-BE49-F238E27FC236}">
                  <a16:creationId xmlns:a16="http://schemas.microsoft.com/office/drawing/2014/main" id="{6F85F963-536F-49B5-9355-4498C271A26B}"/>
                </a:ext>
              </a:extLst>
            </p:cNvPr>
            <p:cNvCxnSpPr>
              <a:cxnSpLocks/>
            </p:cNvCxnSpPr>
            <p:nvPr/>
          </p:nvCxnSpPr>
          <p:spPr>
            <a:xfrm>
              <a:off x="2779791" y="5352147"/>
              <a:ext cx="0" cy="155047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18" name="Connecteur droit avec flèche 117">
              <a:extLst>
                <a:ext uri="{FF2B5EF4-FFF2-40B4-BE49-F238E27FC236}">
                  <a16:creationId xmlns:a16="http://schemas.microsoft.com/office/drawing/2014/main" id="{82E2AD1F-72D0-447B-AA28-12DA4F7F21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3777" y="5349496"/>
              <a:ext cx="2381" cy="157697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19" name="Connecteur droit avec flèche 118">
              <a:extLst>
                <a:ext uri="{FF2B5EF4-FFF2-40B4-BE49-F238E27FC236}">
                  <a16:creationId xmlns:a16="http://schemas.microsoft.com/office/drawing/2014/main" id="{0986F312-3A8C-4E53-9C5C-00EA7C280F34}"/>
                </a:ext>
              </a:extLst>
            </p:cNvPr>
            <p:cNvCxnSpPr>
              <a:cxnSpLocks/>
            </p:cNvCxnSpPr>
            <p:nvPr/>
          </p:nvCxnSpPr>
          <p:spPr>
            <a:xfrm>
              <a:off x="2948036" y="5353886"/>
              <a:ext cx="0" cy="178083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20" name="Connecteur droit avec flèche 119">
              <a:extLst>
                <a:ext uri="{FF2B5EF4-FFF2-40B4-BE49-F238E27FC236}">
                  <a16:creationId xmlns:a16="http://schemas.microsoft.com/office/drawing/2014/main" id="{C833FE0D-04F6-47B8-AA8E-F4B76D015C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4403" y="5351235"/>
              <a:ext cx="2" cy="206124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21" name="Connecteur droit avec flèche 120">
              <a:extLst>
                <a:ext uri="{FF2B5EF4-FFF2-40B4-BE49-F238E27FC236}">
                  <a16:creationId xmlns:a16="http://schemas.microsoft.com/office/drawing/2014/main" id="{AE82CC9E-4783-4449-8BDD-E31C0CD12758}"/>
                </a:ext>
              </a:extLst>
            </p:cNvPr>
            <p:cNvCxnSpPr>
              <a:cxnSpLocks/>
            </p:cNvCxnSpPr>
            <p:nvPr/>
          </p:nvCxnSpPr>
          <p:spPr>
            <a:xfrm>
              <a:off x="3114353" y="5356716"/>
              <a:ext cx="4597" cy="221615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22" name="Connecteur droit avec flèche 121">
              <a:extLst>
                <a:ext uri="{FF2B5EF4-FFF2-40B4-BE49-F238E27FC236}">
                  <a16:creationId xmlns:a16="http://schemas.microsoft.com/office/drawing/2014/main" id="{3D7CBCDC-1CB2-45B3-9DEC-3C9D68A155DD}"/>
                </a:ext>
              </a:extLst>
            </p:cNvPr>
            <p:cNvCxnSpPr>
              <a:cxnSpLocks/>
            </p:cNvCxnSpPr>
            <p:nvPr/>
          </p:nvCxnSpPr>
          <p:spPr>
            <a:xfrm>
              <a:off x="3200721" y="5354065"/>
              <a:ext cx="0" cy="263134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23" name="Connecteur droit avec flèche 122">
              <a:extLst>
                <a:ext uri="{FF2B5EF4-FFF2-40B4-BE49-F238E27FC236}">
                  <a16:creationId xmlns:a16="http://schemas.microsoft.com/office/drawing/2014/main" id="{2EB5CC69-B547-4090-99CF-04F04E041E81}"/>
                </a:ext>
              </a:extLst>
            </p:cNvPr>
            <p:cNvCxnSpPr>
              <a:cxnSpLocks/>
            </p:cNvCxnSpPr>
            <p:nvPr/>
          </p:nvCxnSpPr>
          <p:spPr>
            <a:xfrm>
              <a:off x="3275102" y="5349496"/>
              <a:ext cx="0" cy="312749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24" name="Connecteur droit avec flèche 123">
              <a:extLst>
                <a:ext uri="{FF2B5EF4-FFF2-40B4-BE49-F238E27FC236}">
                  <a16:creationId xmlns:a16="http://schemas.microsoft.com/office/drawing/2014/main" id="{FDE2A673-1A5C-4403-A1E7-F04E625E0958}"/>
                </a:ext>
              </a:extLst>
            </p:cNvPr>
            <p:cNvCxnSpPr>
              <a:cxnSpLocks/>
            </p:cNvCxnSpPr>
            <p:nvPr/>
          </p:nvCxnSpPr>
          <p:spPr>
            <a:xfrm>
              <a:off x="3361470" y="5346845"/>
              <a:ext cx="0" cy="361076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25" name="Connecteur droit avec flèche 124">
              <a:extLst>
                <a:ext uri="{FF2B5EF4-FFF2-40B4-BE49-F238E27FC236}">
                  <a16:creationId xmlns:a16="http://schemas.microsoft.com/office/drawing/2014/main" id="{2475F32A-13B7-4863-8B79-539537DFDEEF}"/>
                </a:ext>
              </a:extLst>
            </p:cNvPr>
            <p:cNvCxnSpPr>
              <a:cxnSpLocks/>
            </p:cNvCxnSpPr>
            <p:nvPr/>
          </p:nvCxnSpPr>
          <p:spPr>
            <a:xfrm>
              <a:off x="3420802" y="5356716"/>
              <a:ext cx="39384" cy="419286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26" name="Connecteur droit avec flèche 125">
              <a:extLst>
                <a:ext uri="{FF2B5EF4-FFF2-40B4-BE49-F238E27FC236}">
                  <a16:creationId xmlns:a16="http://schemas.microsoft.com/office/drawing/2014/main" id="{1419D702-D8C2-4C7A-A6EE-DB666F872DE6}"/>
                </a:ext>
              </a:extLst>
            </p:cNvPr>
            <p:cNvCxnSpPr>
              <a:cxnSpLocks/>
            </p:cNvCxnSpPr>
            <p:nvPr/>
          </p:nvCxnSpPr>
          <p:spPr>
            <a:xfrm>
              <a:off x="3466087" y="5349241"/>
              <a:ext cx="110890" cy="573135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27" name="Connecteur droit avec flèche 126">
              <a:extLst>
                <a:ext uri="{FF2B5EF4-FFF2-40B4-BE49-F238E27FC236}">
                  <a16:creationId xmlns:a16="http://schemas.microsoft.com/office/drawing/2014/main" id="{D4BFCEB3-8DE0-4E10-9D39-A5126B02C699}"/>
                </a:ext>
              </a:extLst>
            </p:cNvPr>
            <p:cNvCxnSpPr>
              <a:cxnSpLocks/>
            </p:cNvCxnSpPr>
            <p:nvPr/>
          </p:nvCxnSpPr>
          <p:spPr>
            <a:xfrm>
              <a:off x="3517266" y="5341048"/>
              <a:ext cx="162354" cy="318007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28" name="Connecteur droit avec flèche 127">
              <a:extLst>
                <a:ext uri="{FF2B5EF4-FFF2-40B4-BE49-F238E27FC236}">
                  <a16:creationId xmlns:a16="http://schemas.microsoft.com/office/drawing/2014/main" id="{3A3D8639-B4A5-45B0-B3EC-C185722FC13A}"/>
                </a:ext>
              </a:extLst>
            </p:cNvPr>
            <p:cNvCxnSpPr>
              <a:cxnSpLocks/>
            </p:cNvCxnSpPr>
            <p:nvPr/>
          </p:nvCxnSpPr>
          <p:spPr>
            <a:xfrm>
              <a:off x="3633671" y="5344713"/>
              <a:ext cx="198930" cy="265481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29" name="Connecteur droit avec flèche 128">
              <a:extLst>
                <a:ext uri="{FF2B5EF4-FFF2-40B4-BE49-F238E27FC236}">
                  <a16:creationId xmlns:a16="http://schemas.microsoft.com/office/drawing/2014/main" id="{FA67A5C8-2C31-4E03-A6D6-4BC37FAF6733}"/>
                </a:ext>
              </a:extLst>
            </p:cNvPr>
            <p:cNvCxnSpPr>
              <a:cxnSpLocks/>
            </p:cNvCxnSpPr>
            <p:nvPr/>
          </p:nvCxnSpPr>
          <p:spPr>
            <a:xfrm>
              <a:off x="3762926" y="5340185"/>
              <a:ext cx="244384" cy="295624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30" name="Connecteur droit avec flèche 129">
              <a:extLst>
                <a:ext uri="{FF2B5EF4-FFF2-40B4-BE49-F238E27FC236}">
                  <a16:creationId xmlns:a16="http://schemas.microsoft.com/office/drawing/2014/main" id="{BB3AD4B9-C002-4BF5-BA0B-4841C6F0CEA7}"/>
                </a:ext>
              </a:extLst>
            </p:cNvPr>
            <p:cNvCxnSpPr>
              <a:cxnSpLocks/>
            </p:cNvCxnSpPr>
            <p:nvPr/>
          </p:nvCxnSpPr>
          <p:spPr>
            <a:xfrm>
              <a:off x="3868816" y="5353886"/>
              <a:ext cx="317129" cy="212472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31" name="Connecteur droit avec flèche 130">
              <a:extLst>
                <a:ext uri="{FF2B5EF4-FFF2-40B4-BE49-F238E27FC236}">
                  <a16:creationId xmlns:a16="http://schemas.microsoft.com/office/drawing/2014/main" id="{92D6A4A6-7359-4F28-A032-F01FB53613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9910" y="5350610"/>
              <a:ext cx="86708" cy="106343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32" name="Connecteur droit avec flèche 131">
              <a:extLst>
                <a:ext uri="{FF2B5EF4-FFF2-40B4-BE49-F238E27FC236}">
                  <a16:creationId xmlns:a16="http://schemas.microsoft.com/office/drawing/2014/main" id="{62A9B36A-927D-4361-81D0-8D6543DF9E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2628" y="5346557"/>
              <a:ext cx="116532" cy="167571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33" name="Connecteur droit avec flèche 132">
              <a:extLst>
                <a:ext uri="{FF2B5EF4-FFF2-40B4-BE49-F238E27FC236}">
                  <a16:creationId xmlns:a16="http://schemas.microsoft.com/office/drawing/2014/main" id="{5D5299AE-0470-4718-9D04-86F2C48CB1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1419" y="5349241"/>
              <a:ext cx="98710" cy="156629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134" name="Connecteur droit avec flèche 133">
              <a:extLst>
                <a:ext uri="{FF2B5EF4-FFF2-40B4-BE49-F238E27FC236}">
                  <a16:creationId xmlns:a16="http://schemas.microsoft.com/office/drawing/2014/main" id="{9B909FD0-E607-479D-839C-8BE4A90E82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93145" y="5359500"/>
              <a:ext cx="105828" cy="163238"/>
            </a:xfrm>
            <a:prstGeom prst="straightConnector1">
              <a:avLst/>
            </a:prstGeom>
            <a:noFill/>
            <a:ln w="9525" cap="rnd" cmpd="sng" algn="ctr">
              <a:solidFill>
                <a:schemeClr val="accent2">
                  <a:lumMod val="75000"/>
                </a:schemeClr>
              </a:solidFill>
              <a:prstDash val="solid"/>
              <a:tailEnd type="triangle"/>
            </a:ln>
            <a:effectLst/>
          </p:spPr>
        </p:cxnSp>
        <p:sp>
          <p:nvSpPr>
            <p:cNvPr id="135" name="Flèche courbée vers le bas 134"/>
            <p:cNvSpPr/>
            <p:nvPr/>
          </p:nvSpPr>
          <p:spPr>
            <a:xfrm rot="16200000">
              <a:off x="401060" y="4687144"/>
              <a:ext cx="916449" cy="661386"/>
            </a:xfrm>
            <a:prstGeom prst="curved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latin typeface="Brandon Text Regular" panose="020B0503020203060203" pitchFamily="34" charset="0"/>
              </a:endParaRPr>
            </a:p>
          </p:txBody>
        </p:sp>
        <p:grpSp>
          <p:nvGrpSpPr>
            <p:cNvPr id="136" name="Groupe 135"/>
            <p:cNvGrpSpPr/>
            <p:nvPr/>
          </p:nvGrpSpPr>
          <p:grpSpPr>
            <a:xfrm>
              <a:off x="1437335" y="2543631"/>
              <a:ext cx="2348813" cy="2660441"/>
              <a:chOff x="3329863" y="1276892"/>
              <a:chExt cx="2348813" cy="2660441"/>
            </a:xfrm>
          </p:grpSpPr>
          <p:grpSp>
            <p:nvGrpSpPr>
              <p:cNvPr id="137" name="Groupe 136">
                <a:extLst>
                  <a:ext uri="{FF2B5EF4-FFF2-40B4-BE49-F238E27FC236}">
                    <a16:creationId xmlns:a16="http://schemas.microsoft.com/office/drawing/2014/main" id="{79EBF217-6DFD-4EEC-B8FB-7D690BEC02CC}"/>
                  </a:ext>
                </a:extLst>
              </p:cNvPr>
              <p:cNvGrpSpPr/>
              <p:nvPr/>
            </p:nvGrpSpPr>
            <p:grpSpPr>
              <a:xfrm>
                <a:off x="3329863" y="1276892"/>
                <a:ext cx="2348813" cy="2244249"/>
                <a:chOff x="4333796" y="974199"/>
                <a:chExt cx="2862052" cy="2457059"/>
              </a:xfrm>
            </p:grpSpPr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0AEFF9B1-035C-473C-84DD-DF5FD2DC026D}"/>
                    </a:ext>
                  </a:extLst>
                </p:cNvPr>
                <p:cNvSpPr/>
                <p:nvPr/>
              </p:nvSpPr>
              <p:spPr>
                <a:xfrm>
                  <a:off x="5195608" y="1837799"/>
                  <a:ext cx="1219200" cy="15875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randon Text Regular" panose="020B0503020203060203" pitchFamily="34" charset="0"/>
                    <a:cs typeface="+mn-cs"/>
                  </a:endParaRPr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0DDF92FD-DB62-44A4-B4F3-9BEDBEFE476B}"/>
                    </a:ext>
                  </a:extLst>
                </p:cNvPr>
                <p:cNvSpPr/>
                <p:nvPr/>
              </p:nvSpPr>
              <p:spPr>
                <a:xfrm>
                  <a:off x="4333796" y="974199"/>
                  <a:ext cx="2862052" cy="8636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Brandon Text Regular" panose="020B0503020203060203" pitchFamily="34" charset="0"/>
                    <a:cs typeface="+mn-cs"/>
                  </a:endParaRPr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05232471-3A77-4C76-833D-4F680296438A}"/>
                    </a:ext>
                  </a:extLst>
                </p:cNvPr>
                <p:cNvSpPr/>
                <p:nvPr/>
              </p:nvSpPr>
              <p:spPr>
                <a:xfrm>
                  <a:off x="4809460" y="3154258"/>
                  <a:ext cx="1910723" cy="277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randon Text Regular" panose="020B0503020203060203" pitchFamily="34" charset="0"/>
                    <a:cs typeface="+mn-cs"/>
                  </a:endParaRPr>
                </a:p>
              </p:txBody>
            </p:sp>
          </p:grpSp>
          <p:cxnSp>
            <p:nvCxnSpPr>
              <p:cNvPr id="138" name="Connecteur droit avec flèche 137">
                <a:extLst>
                  <a:ext uri="{FF2B5EF4-FFF2-40B4-BE49-F238E27FC236}">
                    <a16:creationId xmlns:a16="http://schemas.microsoft.com/office/drawing/2014/main" id="{79467502-46EE-45B8-858E-1A7C8F549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64675" y="3518355"/>
                <a:ext cx="166370" cy="28655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avec flèche 138">
                <a:extLst>
                  <a:ext uri="{FF2B5EF4-FFF2-40B4-BE49-F238E27FC236}">
                    <a16:creationId xmlns:a16="http://schemas.microsoft.com/office/drawing/2014/main" id="{54E35A90-3A59-4241-98B7-D00CC708DB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22350" y="3521141"/>
                <a:ext cx="626" cy="164204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avec flèche 139">
                <a:extLst>
                  <a:ext uri="{FF2B5EF4-FFF2-40B4-BE49-F238E27FC236}">
                    <a16:creationId xmlns:a16="http://schemas.microsoft.com/office/drawing/2014/main" id="{43EB1DAA-208E-49DE-AF29-7B5E035122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24702" y="3521141"/>
                <a:ext cx="1650" cy="15118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avec flèche 140">
                <a:extLst>
                  <a:ext uri="{FF2B5EF4-FFF2-40B4-BE49-F238E27FC236}">
                    <a16:creationId xmlns:a16="http://schemas.microsoft.com/office/drawing/2014/main" id="{03D6171D-D85A-45C6-B17A-902A9C9AE0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19125" y="3525524"/>
                <a:ext cx="626" cy="164204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avec flèche 141">
                <a:extLst>
                  <a:ext uri="{FF2B5EF4-FFF2-40B4-BE49-F238E27FC236}">
                    <a16:creationId xmlns:a16="http://schemas.microsoft.com/office/drawing/2014/main" id="{3CCD4228-4604-4BC4-9389-0D75EF3B6C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21832" y="3525830"/>
                <a:ext cx="1650" cy="15118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avec flèche 142">
                <a:extLst>
                  <a:ext uri="{FF2B5EF4-FFF2-40B4-BE49-F238E27FC236}">
                    <a16:creationId xmlns:a16="http://schemas.microsoft.com/office/drawing/2014/main" id="{3408F7BE-1249-4BD1-B768-2B874186A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8493" y="3523364"/>
                <a:ext cx="0" cy="155047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avec flèche 143">
                <a:extLst>
                  <a:ext uri="{FF2B5EF4-FFF2-40B4-BE49-F238E27FC236}">
                    <a16:creationId xmlns:a16="http://schemas.microsoft.com/office/drawing/2014/main" id="{0E878C9B-C64F-45BB-BB63-1E82EA91BB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92480" y="3520714"/>
                <a:ext cx="2381" cy="157697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avec flèche 144">
                <a:extLst>
                  <a:ext uri="{FF2B5EF4-FFF2-40B4-BE49-F238E27FC236}">
                    <a16:creationId xmlns:a16="http://schemas.microsoft.com/office/drawing/2014/main" id="{A0C95A97-F8A6-4190-8721-A43E645C1E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7128" y="3523404"/>
                <a:ext cx="0" cy="155047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avec flèche 145">
                <a:extLst>
                  <a:ext uri="{FF2B5EF4-FFF2-40B4-BE49-F238E27FC236}">
                    <a16:creationId xmlns:a16="http://schemas.microsoft.com/office/drawing/2014/main" id="{5DCCE9E5-4D08-4ADD-AFA9-B1ABB67EDB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61114" y="3520753"/>
                <a:ext cx="2381" cy="157697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avec flèche 146">
                <a:extLst>
                  <a:ext uri="{FF2B5EF4-FFF2-40B4-BE49-F238E27FC236}">
                    <a16:creationId xmlns:a16="http://schemas.microsoft.com/office/drawing/2014/main" id="{2696BFDC-E7AD-4558-B863-C42D10E6DC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3593" y="3523364"/>
                <a:ext cx="0" cy="155047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avec flèche 147">
                <a:extLst>
                  <a:ext uri="{FF2B5EF4-FFF2-40B4-BE49-F238E27FC236}">
                    <a16:creationId xmlns:a16="http://schemas.microsoft.com/office/drawing/2014/main" id="{3A07BE27-8AC2-4B78-BC90-9C2D32FACB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87579" y="3520714"/>
                <a:ext cx="2381" cy="157697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avec flèche 148">
                <a:extLst>
                  <a:ext uri="{FF2B5EF4-FFF2-40B4-BE49-F238E27FC236}">
                    <a16:creationId xmlns:a16="http://schemas.microsoft.com/office/drawing/2014/main" id="{5E84877B-E3CB-415B-9411-4F70F98ED6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1838" y="3525103"/>
                <a:ext cx="0" cy="178083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avec flèche 149">
                <a:extLst>
                  <a:ext uri="{FF2B5EF4-FFF2-40B4-BE49-F238E27FC236}">
                    <a16:creationId xmlns:a16="http://schemas.microsoft.com/office/drawing/2014/main" id="{DEB6E3B0-1E89-450A-B882-C96972F8F9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58205" y="3522453"/>
                <a:ext cx="2" cy="206124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avec flèche 150">
                <a:extLst>
                  <a:ext uri="{FF2B5EF4-FFF2-40B4-BE49-F238E27FC236}">
                    <a16:creationId xmlns:a16="http://schemas.microsoft.com/office/drawing/2014/main" id="{0D6A226F-77A7-45A8-AEE6-D68903AD98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8155" y="3527933"/>
                <a:ext cx="4597" cy="221615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avec flèche 151">
                <a:extLst>
                  <a:ext uri="{FF2B5EF4-FFF2-40B4-BE49-F238E27FC236}">
                    <a16:creationId xmlns:a16="http://schemas.microsoft.com/office/drawing/2014/main" id="{D59FEE54-AC0D-4D56-B3A8-665C113569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4524" y="3525282"/>
                <a:ext cx="0" cy="263134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avec flèche 152">
                <a:extLst>
                  <a:ext uri="{FF2B5EF4-FFF2-40B4-BE49-F238E27FC236}">
                    <a16:creationId xmlns:a16="http://schemas.microsoft.com/office/drawing/2014/main" id="{9D602BE0-6E4C-41F6-B5C9-F3CC644945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8904" y="3520714"/>
                <a:ext cx="0" cy="31274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avec flèche 153">
                <a:extLst>
                  <a:ext uri="{FF2B5EF4-FFF2-40B4-BE49-F238E27FC236}">
                    <a16:creationId xmlns:a16="http://schemas.microsoft.com/office/drawing/2014/main" id="{0FC3BED3-17D1-4B26-BB54-3370ABAB34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85195" y="3518063"/>
                <a:ext cx="77" cy="386997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avec flèche 154">
                <a:extLst>
                  <a:ext uri="{FF2B5EF4-FFF2-40B4-BE49-F238E27FC236}">
                    <a16:creationId xmlns:a16="http://schemas.microsoft.com/office/drawing/2014/main" id="{6A1D85BC-30B0-4F50-B8C4-DEAA80E1B8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4604" y="3527933"/>
                <a:ext cx="8940" cy="409400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avec flèche 155">
                <a:extLst>
                  <a:ext uri="{FF2B5EF4-FFF2-40B4-BE49-F238E27FC236}">
                    <a16:creationId xmlns:a16="http://schemas.microsoft.com/office/drawing/2014/main" id="{6F77E5A8-D7C5-4CFD-BDCE-2E99FCA99B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89890" y="3520459"/>
                <a:ext cx="266143" cy="384601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avec flèche 156">
                <a:extLst>
                  <a:ext uri="{FF2B5EF4-FFF2-40B4-BE49-F238E27FC236}">
                    <a16:creationId xmlns:a16="http://schemas.microsoft.com/office/drawing/2014/main" id="{6F77E5A8-D7C5-4CFD-BDCE-2E99FCA99B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88310" y="3449501"/>
                <a:ext cx="316891" cy="0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avec flèche 157">
                <a:extLst>
                  <a:ext uri="{FF2B5EF4-FFF2-40B4-BE49-F238E27FC236}">
                    <a16:creationId xmlns:a16="http://schemas.microsoft.com/office/drawing/2014/main" id="{6F77E5A8-D7C5-4CFD-BDCE-2E99FCA99B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88310" y="3309945"/>
                <a:ext cx="209385" cy="4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avec flèche 158">
                <a:extLst>
                  <a:ext uri="{FF2B5EF4-FFF2-40B4-BE49-F238E27FC236}">
                    <a16:creationId xmlns:a16="http://schemas.microsoft.com/office/drawing/2014/main" id="{6F77E5A8-D7C5-4CFD-BDCE-2E99FCA99B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03337" y="3471047"/>
                <a:ext cx="316891" cy="0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avec flèche 159">
                <a:extLst>
                  <a:ext uri="{FF2B5EF4-FFF2-40B4-BE49-F238E27FC236}">
                    <a16:creationId xmlns:a16="http://schemas.microsoft.com/office/drawing/2014/main" id="{6F77E5A8-D7C5-4CFD-BDCE-2E99FCA99B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06969" y="3331491"/>
                <a:ext cx="209385" cy="4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pic>
        <p:nvPicPr>
          <p:cNvPr id="64" name="Image 63">
            <a:extLst>
              <a:ext uri="{FF2B5EF4-FFF2-40B4-BE49-F238E27FC236}">
                <a16:creationId xmlns:a16="http://schemas.microsoft.com/office/drawing/2014/main" id="{16A4D1AE-2D6B-45CB-A914-E6B043A92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71" y="1678166"/>
            <a:ext cx="4400550" cy="3300413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B16C1874-CA05-4656-A34F-55DB6CC4C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838" y="4312796"/>
            <a:ext cx="3073087" cy="25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722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9529D3-03D2-4DEC-8B27-EC86F2A4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Annexe: Justification Force Dentaire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1B039F-232F-41A7-9165-4509C3710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83" y="1269283"/>
            <a:ext cx="3867150" cy="4629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C1AF564-3CC9-44C4-A2F2-0395C94034A7}"/>
                  </a:ext>
                </a:extLst>
              </p:cNvPr>
              <p:cNvSpPr txBox="1"/>
              <p:nvPr/>
            </p:nvSpPr>
            <p:spPr>
              <a:xfrm>
                <a:off x="4262284" y="2109019"/>
                <a:ext cx="3298595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randon Text Regular" panose="020B0503020203060203" pitchFamily="34" charset="0"/>
                  </a:rPr>
                  <a:t>Contribution faible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𝑓𝑒𝑟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≫1 )</m:t>
                    </m:r>
                  </m:oMath>
                </a14:m>
                <a:endParaRPr lang="en-GB" dirty="0"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C1AF564-3CC9-44C4-A2F2-0395C9403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284" y="2109019"/>
                <a:ext cx="3298595" cy="391582"/>
              </a:xfrm>
              <a:prstGeom prst="rect">
                <a:avLst/>
              </a:prstGeom>
              <a:blipFill>
                <a:blip r:embed="rId3"/>
                <a:stretch>
                  <a:fillRect l="-1479" t="-7813" b="-203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C969396-ACE9-4841-98E2-B5791BA7F162}"/>
                  </a:ext>
                </a:extLst>
              </p:cNvPr>
              <p:cNvSpPr txBox="1"/>
              <p:nvPr/>
            </p:nvSpPr>
            <p:spPr>
              <a:xfrm>
                <a:off x="4262283" y="2630129"/>
                <a:ext cx="30334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randon Text Regular" panose="020B0503020203060203" pitchFamily="34" charset="0"/>
                  </a:rPr>
                  <a:t>Contribution faible (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≪1 )</m:t>
                    </m:r>
                  </m:oMath>
                </a14:m>
                <a:endParaRPr lang="en-GB" dirty="0"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C969396-ACE9-4841-98E2-B5791BA7F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283" y="2630129"/>
                <a:ext cx="3033459" cy="369332"/>
              </a:xfrm>
              <a:prstGeom prst="rect">
                <a:avLst/>
              </a:prstGeom>
              <a:blipFill>
                <a:blip r:embed="rId4"/>
                <a:stretch>
                  <a:fillRect l="-1606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ADE22EA5-A101-4B69-A241-97CFBF69A713}"/>
              </a:ext>
            </a:extLst>
          </p:cNvPr>
          <p:cNvSpPr txBox="1"/>
          <p:nvPr/>
        </p:nvSpPr>
        <p:spPr>
          <a:xfrm>
            <a:off x="4262283" y="3165238"/>
            <a:ext cx="246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Principale contribution</a:t>
            </a:r>
            <a:endParaRPr lang="en-GB" dirty="0">
              <a:latin typeface="Brandon Text Regular" panose="020B05030202030602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7510D6A-C74C-4A29-8689-64AAADEA871E}"/>
              </a:ext>
            </a:extLst>
          </p:cNvPr>
          <p:cNvSpPr txBox="1"/>
          <p:nvPr/>
        </p:nvSpPr>
        <p:spPr>
          <a:xfrm>
            <a:off x="1128252" y="5338915"/>
            <a:ext cx="14630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Pas  dentaire</a:t>
            </a:r>
            <a:endParaRPr lang="en-GB" dirty="0">
              <a:latin typeface="Brandon Text Regular" panose="020B050302020306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958EF82-1754-4322-B81F-8EC35B0D6CFC}"/>
                  </a:ext>
                </a:extLst>
              </p:cNvPr>
              <p:cNvSpPr txBox="1"/>
              <p:nvPr/>
            </p:nvSpPr>
            <p:spPr>
              <a:xfrm>
                <a:off x="4809869" y="4861624"/>
                <a:ext cx="2751010" cy="630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μ</m:t>
                          </m:r>
                        </m:den>
                      </m:f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m:rPr>
                                    <m:brk m:alnAt="7"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  <m:sup>
                                    <m: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fr-FR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  <m:sup>
                                    <m: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  <m:sup>
                                    <m: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958EF82-1754-4322-B81F-8EC35B0D6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869" y="4861624"/>
                <a:ext cx="2751010" cy="6302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64624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9529D3-03D2-4DEC-8B27-EC86F2A4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Annexe: Justification Force Dentaire</a:t>
            </a:r>
            <a:endParaRPr lang="en-GB" dirty="0"/>
          </a:p>
        </p:txBody>
      </p: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ADC6C2BC-B422-4D42-9B0D-0E4F2B2056FB}"/>
              </a:ext>
            </a:extLst>
          </p:cNvPr>
          <p:cNvGrpSpPr/>
          <p:nvPr/>
        </p:nvGrpSpPr>
        <p:grpSpPr>
          <a:xfrm>
            <a:off x="508000" y="4124190"/>
            <a:ext cx="3303876" cy="582191"/>
            <a:chOff x="676852" y="4451001"/>
            <a:chExt cx="2796035" cy="582191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45588D58-D01D-486B-888C-C2AA85273E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815" y="4455054"/>
              <a:ext cx="2396041" cy="2319"/>
            </a:xfrm>
            <a:prstGeom prst="line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1E3E9121-62C9-4F71-9B14-92A84DA5D2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1585" y="4457954"/>
              <a:ext cx="52600" cy="210222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6352F5A7-E8E3-4774-8B32-9ABE4ADD5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5489" y="4460740"/>
              <a:ext cx="626" cy="164204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BA992408-B12F-41B5-8C85-7ECAAA25D5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7841" y="4460740"/>
              <a:ext cx="1650" cy="151189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9B277EC5-5DEF-40C9-8FE9-FB0D099C8F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2265" y="4465122"/>
              <a:ext cx="626" cy="164204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E79CE74E-2817-468D-A821-634D8419C5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4971" y="4465428"/>
              <a:ext cx="1650" cy="151189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528E7AD2-0115-4A95-883C-521B9F487456}"/>
                </a:ext>
              </a:extLst>
            </p:cNvPr>
            <p:cNvCxnSpPr>
              <a:cxnSpLocks/>
            </p:cNvCxnSpPr>
            <p:nvPr/>
          </p:nvCxnSpPr>
          <p:spPr>
            <a:xfrm>
              <a:off x="1671633" y="4462963"/>
              <a:ext cx="0" cy="15504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91E59D2D-8C86-4546-AE18-8FF9DBD97F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5619" y="4460312"/>
              <a:ext cx="2381" cy="15769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3CEAF58D-9006-415C-8A4E-A635B4DF7454}"/>
                </a:ext>
              </a:extLst>
            </p:cNvPr>
            <p:cNvCxnSpPr>
              <a:cxnSpLocks/>
            </p:cNvCxnSpPr>
            <p:nvPr/>
          </p:nvCxnSpPr>
          <p:spPr>
            <a:xfrm>
              <a:off x="1840268" y="4463002"/>
              <a:ext cx="0" cy="15504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8AF4E0B8-451E-4769-B580-F1D847B652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4254" y="4460351"/>
              <a:ext cx="2381" cy="15769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476CCBD1-973D-42EC-8B3C-04E992E5C5DC}"/>
                </a:ext>
              </a:extLst>
            </p:cNvPr>
            <p:cNvCxnSpPr>
              <a:cxnSpLocks/>
            </p:cNvCxnSpPr>
            <p:nvPr/>
          </p:nvCxnSpPr>
          <p:spPr>
            <a:xfrm>
              <a:off x="2066733" y="4462963"/>
              <a:ext cx="0" cy="15504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61D55C7E-28D3-4303-ABA0-197DAB8DC2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0719" y="4460312"/>
              <a:ext cx="2381" cy="15769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AA115430-94E9-48A9-A3CB-AB529733CDE5}"/>
                </a:ext>
              </a:extLst>
            </p:cNvPr>
            <p:cNvCxnSpPr>
              <a:cxnSpLocks/>
            </p:cNvCxnSpPr>
            <p:nvPr/>
          </p:nvCxnSpPr>
          <p:spPr>
            <a:xfrm>
              <a:off x="2234978" y="4464702"/>
              <a:ext cx="0" cy="178083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B14941DB-3F6D-446B-94D7-A548AF0372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1345" y="4462051"/>
              <a:ext cx="2" cy="206124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24603AC5-756B-4268-A65F-6F6D38A61A97}"/>
                </a:ext>
              </a:extLst>
            </p:cNvPr>
            <p:cNvCxnSpPr>
              <a:cxnSpLocks/>
            </p:cNvCxnSpPr>
            <p:nvPr/>
          </p:nvCxnSpPr>
          <p:spPr>
            <a:xfrm>
              <a:off x="2401295" y="4467532"/>
              <a:ext cx="4597" cy="221615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04FD299F-BAF0-4782-BDA1-F6BB891E8B84}"/>
                </a:ext>
              </a:extLst>
            </p:cNvPr>
            <p:cNvCxnSpPr>
              <a:cxnSpLocks/>
            </p:cNvCxnSpPr>
            <p:nvPr/>
          </p:nvCxnSpPr>
          <p:spPr>
            <a:xfrm>
              <a:off x="2487663" y="4464881"/>
              <a:ext cx="0" cy="263134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2427D233-E66E-4C14-9AD2-0AF4F2CBF602}"/>
                </a:ext>
              </a:extLst>
            </p:cNvPr>
            <p:cNvCxnSpPr>
              <a:cxnSpLocks/>
            </p:cNvCxnSpPr>
            <p:nvPr/>
          </p:nvCxnSpPr>
          <p:spPr>
            <a:xfrm>
              <a:off x="2562044" y="4460312"/>
              <a:ext cx="0" cy="312749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4AC4A7AA-360D-4B38-AE03-56AA2D1B7D37}"/>
                </a:ext>
              </a:extLst>
            </p:cNvPr>
            <p:cNvCxnSpPr>
              <a:cxnSpLocks/>
            </p:cNvCxnSpPr>
            <p:nvPr/>
          </p:nvCxnSpPr>
          <p:spPr>
            <a:xfrm>
              <a:off x="2648412" y="4457661"/>
              <a:ext cx="0" cy="361076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63FBF41C-3658-45C2-B7B9-DBB912A779E5}"/>
                </a:ext>
              </a:extLst>
            </p:cNvPr>
            <p:cNvCxnSpPr>
              <a:cxnSpLocks/>
            </p:cNvCxnSpPr>
            <p:nvPr/>
          </p:nvCxnSpPr>
          <p:spPr>
            <a:xfrm>
              <a:off x="2707744" y="4467532"/>
              <a:ext cx="39384" cy="419286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B7E8E1FA-341E-411B-97A4-ED1845DE3A2D}"/>
                </a:ext>
              </a:extLst>
            </p:cNvPr>
            <p:cNvCxnSpPr>
              <a:cxnSpLocks/>
            </p:cNvCxnSpPr>
            <p:nvPr/>
          </p:nvCxnSpPr>
          <p:spPr>
            <a:xfrm>
              <a:off x="2753029" y="4460057"/>
              <a:ext cx="110890" cy="573135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CAAFCE86-36AE-42A0-9014-F5C3D25F8A02}"/>
                </a:ext>
              </a:extLst>
            </p:cNvPr>
            <p:cNvCxnSpPr>
              <a:cxnSpLocks/>
            </p:cNvCxnSpPr>
            <p:nvPr/>
          </p:nvCxnSpPr>
          <p:spPr>
            <a:xfrm>
              <a:off x="2804208" y="4451864"/>
              <a:ext cx="162354" cy="31800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3F612FD4-5A40-4596-9BCE-B043BA076518}"/>
                </a:ext>
              </a:extLst>
            </p:cNvPr>
            <p:cNvCxnSpPr>
              <a:cxnSpLocks/>
            </p:cNvCxnSpPr>
            <p:nvPr/>
          </p:nvCxnSpPr>
          <p:spPr>
            <a:xfrm>
              <a:off x="2920613" y="4455529"/>
              <a:ext cx="198930" cy="265481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32BF5B6A-CE43-45C9-B56B-BD1FB7AC88AC}"/>
                </a:ext>
              </a:extLst>
            </p:cNvPr>
            <p:cNvCxnSpPr>
              <a:cxnSpLocks/>
            </p:cNvCxnSpPr>
            <p:nvPr/>
          </p:nvCxnSpPr>
          <p:spPr>
            <a:xfrm>
              <a:off x="3049868" y="4451001"/>
              <a:ext cx="244384" cy="295624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3131A371-324A-4677-BE91-365F8F6FD4B8}"/>
                </a:ext>
              </a:extLst>
            </p:cNvPr>
            <p:cNvCxnSpPr>
              <a:cxnSpLocks/>
            </p:cNvCxnSpPr>
            <p:nvPr/>
          </p:nvCxnSpPr>
          <p:spPr>
            <a:xfrm>
              <a:off x="3155758" y="4464702"/>
              <a:ext cx="317129" cy="212472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9C933656-BCE7-41BA-847F-BFA28C4894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852" y="4461426"/>
              <a:ext cx="86708" cy="106343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F49C209F-4DF0-4F57-981A-6276C99667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570" y="4457373"/>
              <a:ext cx="116532" cy="167571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1A7C64D6-B399-4470-AE9D-BD9906AEF5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8361" y="4460057"/>
              <a:ext cx="98710" cy="156629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E0782E16-7295-4BB9-8E80-B45A00B818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087" y="4470316"/>
              <a:ext cx="105828" cy="163238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552BC7FF-566A-4B66-ABD0-087109ED60BE}"/>
              </a:ext>
            </a:extLst>
          </p:cNvPr>
          <p:cNvGrpSpPr/>
          <p:nvPr/>
        </p:nvGrpSpPr>
        <p:grpSpPr>
          <a:xfrm>
            <a:off x="927351" y="1689847"/>
            <a:ext cx="2348813" cy="2244249"/>
            <a:chOff x="4333796" y="974199"/>
            <a:chExt cx="2862052" cy="245705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1BDDA8E-01B0-4211-BEFC-FE7EBA8E6AAC}"/>
                </a:ext>
              </a:extLst>
            </p:cNvPr>
            <p:cNvSpPr/>
            <p:nvPr/>
          </p:nvSpPr>
          <p:spPr>
            <a:xfrm>
              <a:off x="5195608" y="1837799"/>
              <a:ext cx="1219200" cy="1587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F86C67B-F8A4-4288-854D-325FB0D26D1E}"/>
                </a:ext>
              </a:extLst>
            </p:cNvPr>
            <p:cNvSpPr/>
            <p:nvPr/>
          </p:nvSpPr>
          <p:spPr>
            <a:xfrm>
              <a:off x="4333796" y="974199"/>
              <a:ext cx="2862052" cy="863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7389F2F-2D03-497E-A5AD-8345C1254498}"/>
                </a:ext>
              </a:extLst>
            </p:cNvPr>
            <p:cNvSpPr/>
            <p:nvPr/>
          </p:nvSpPr>
          <p:spPr>
            <a:xfrm>
              <a:off x="4809460" y="3154258"/>
              <a:ext cx="1910723" cy="277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F34D0E6D-AC4F-49E1-AAA7-36319BE48AE1}"/>
              </a:ext>
            </a:extLst>
          </p:cNvPr>
          <p:cNvGrpSpPr/>
          <p:nvPr/>
        </p:nvGrpSpPr>
        <p:grpSpPr>
          <a:xfrm>
            <a:off x="5987845" y="4060594"/>
            <a:ext cx="1948175" cy="582191"/>
            <a:chOff x="5469604" y="4451001"/>
            <a:chExt cx="2796035" cy="582191"/>
          </a:xfrm>
        </p:grpSpPr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01D6D706-5FA1-432D-B4FF-D53CC63E2C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46567" y="4455054"/>
              <a:ext cx="2396041" cy="2319"/>
            </a:xfrm>
            <a:prstGeom prst="line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4DCB1EAD-AA0F-4ECB-921D-C236BB9048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4337" y="4457954"/>
              <a:ext cx="52600" cy="210222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id="{281DD45D-E0A1-45E8-9F5D-3DCCFDC3DE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8241" y="4460740"/>
              <a:ext cx="626" cy="164204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1D53561B-4F60-48A6-A1DB-FF422CA9DC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0593" y="4460740"/>
              <a:ext cx="1650" cy="151189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959E4938-1DD1-46D9-8F63-2AE05DAB35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75017" y="4465122"/>
              <a:ext cx="626" cy="164204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9B2BF976-3BF9-4650-88CC-3948D70B91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7723" y="4465428"/>
              <a:ext cx="1650" cy="151189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405D91CE-2FDD-425A-91CB-01ADA10ABD20}"/>
                </a:ext>
              </a:extLst>
            </p:cNvPr>
            <p:cNvCxnSpPr>
              <a:cxnSpLocks/>
            </p:cNvCxnSpPr>
            <p:nvPr/>
          </p:nvCxnSpPr>
          <p:spPr>
            <a:xfrm>
              <a:off x="6464385" y="4462963"/>
              <a:ext cx="0" cy="15504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07A923B5-0F5D-4399-8379-70309E91F5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48371" y="4460312"/>
              <a:ext cx="2381" cy="15769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F548F745-5AC3-4836-B748-522874D5AFA7}"/>
                </a:ext>
              </a:extLst>
            </p:cNvPr>
            <p:cNvCxnSpPr>
              <a:cxnSpLocks/>
            </p:cNvCxnSpPr>
            <p:nvPr/>
          </p:nvCxnSpPr>
          <p:spPr>
            <a:xfrm>
              <a:off x="6633020" y="4463002"/>
              <a:ext cx="0" cy="15504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1CD1E99F-4D3D-468C-8968-AA40CED2DB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7006" y="4460351"/>
              <a:ext cx="2381" cy="15769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3EA18584-12A7-4DAE-90D3-8A5BE5AD61B9}"/>
                </a:ext>
              </a:extLst>
            </p:cNvPr>
            <p:cNvCxnSpPr>
              <a:cxnSpLocks/>
            </p:cNvCxnSpPr>
            <p:nvPr/>
          </p:nvCxnSpPr>
          <p:spPr>
            <a:xfrm>
              <a:off x="6859485" y="4462963"/>
              <a:ext cx="0" cy="15504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A74896A4-8CFE-40FA-8278-8EEB8EE603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43471" y="4460312"/>
              <a:ext cx="2381" cy="15769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13507C16-FD85-4172-9FB2-824116834213}"/>
                </a:ext>
              </a:extLst>
            </p:cNvPr>
            <p:cNvCxnSpPr>
              <a:cxnSpLocks/>
            </p:cNvCxnSpPr>
            <p:nvPr/>
          </p:nvCxnSpPr>
          <p:spPr>
            <a:xfrm>
              <a:off x="7027730" y="4464702"/>
              <a:ext cx="0" cy="178083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90768D9F-D825-4326-A2CC-7288D1CDEA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14097" y="4462051"/>
              <a:ext cx="2" cy="206124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2CC97E04-A6BB-4C43-B941-7A5FFCF9EB65}"/>
                </a:ext>
              </a:extLst>
            </p:cNvPr>
            <p:cNvCxnSpPr>
              <a:cxnSpLocks/>
            </p:cNvCxnSpPr>
            <p:nvPr/>
          </p:nvCxnSpPr>
          <p:spPr>
            <a:xfrm>
              <a:off x="7194047" y="4467532"/>
              <a:ext cx="4597" cy="221615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E1018E9F-0C18-49BA-85DA-C143C7C15598}"/>
                </a:ext>
              </a:extLst>
            </p:cNvPr>
            <p:cNvCxnSpPr>
              <a:cxnSpLocks/>
            </p:cNvCxnSpPr>
            <p:nvPr/>
          </p:nvCxnSpPr>
          <p:spPr>
            <a:xfrm>
              <a:off x="7280415" y="4464881"/>
              <a:ext cx="0" cy="263134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AC2793D6-3A6F-4FD5-98C1-478C3C498E07}"/>
                </a:ext>
              </a:extLst>
            </p:cNvPr>
            <p:cNvCxnSpPr>
              <a:cxnSpLocks/>
            </p:cNvCxnSpPr>
            <p:nvPr/>
          </p:nvCxnSpPr>
          <p:spPr>
            <a:xfrm>
              <a:off x="7354796" y="4460312"/>
              <a:ext cx="0" cy="312749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0F572952-4792-4399-9C90-0DDDC53209AD}"/>
                </a:ext>
              </a:extLst>
            </p:cNvPr>
            <p:cNvCxnSpPr>
              <a:cxnSpLocks/>
            </p:cNvCxnSpPr>
            <p:nvPr/>
          </p:nvCxnSpPr>
          <p:spPr>
            <a:xfrm>
              <a:off x="7441164" y="4457661"/>
              <a:ext cx="0" cy="361076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6001211A-530F-428F-8641-12D7DF3AE0C3}"/>
                </a:ext>
              </a:extLst>
            </p:cNvPr>
            <p:cNvCxnSpPr>
              <a:cxnSpLocks/>
            </p:cNvCxnSpPr>
            <p:nvPr/>
          </p:nvCxnSpPr>
          <p:spPr>
            <a:xfrm>
              <a:off x="7500496" y="4467532"/>
              <a:ext cx="39384" cy="419286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373C6F5E-213D-45B3-B7A5-A2F500183025}"/>
                </a:ext>
              </a:extLst>
            </p:cNvPr>
            <p:cNvCxnSpPr>
              <a:cxnSpLocks/>
            </p:cNvCxnSpPr>
            <p:nvPr/>
          </p:nvCxnSpPr>
          <p:spPr>
            <a:xfrm>
              <a:off x="7545781" y="4460057"/>
              <a:ext cx="110890" cy="573135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64" name="Connecteur droit avec flèche 63">
              <a:extLst>
                <a:ext uri="{FF2B5EF4-FFF2-40B4-BE49-F238E27FC236}">
                  <a16:creationId xmlns:a16="http://schemas.microsoft.com/office/drawing/2014/main" id="{1153EC65-A7A2-4E12-96B2-8D07FBBBA90D}"/>
                </a:ext>
              </a:extLst>
            </p:cNvPr>
            <p:cNvCxnSpPr>
              <a:cxnSpLocks/>
            </p:cNvCxnSpPr>
            <p:nvPr/>
          </p:nvCxnSpPr>
          <p:spPr>
            <a:xfrm>
              <a:off x="7596960" y="4451864"/>
              <a:ext cx="162354" cy="318007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65" name="Connecteur droit avec flèche 64">
              <a:extLst>
                <a:ext uri="{FF2B5EF4-FFF2-40B4-BE49-F238E27FC236}">
                  <a16:creationId xmlns:a16="http://schemas.microsoft.com/office/drawing/2014/main" id="{19616A91-4D2A-42B0-9991-FB8664424FE5}"/>
                </a:ext>
              </a:extLst>
            </p:cNvPr>
            <p:cNvCxnSpPr>
              <a:cxnSpLocks/>
            </p:cNvCxnSpPr>
            <p:nvPr/>
          </p:nvCxnSpPr>
          <p:spPr>
            <a:xfrm>
              <a:off x="7713365" y="4455529"/>
              <a:ext cx="198930" cy="265481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66" name="Connecteur droit avec flèche 65">
              <a:extLst>
                <a:ext uri="{FF2B5EF4-FFF2-40B4-BE49-F238E27FC236}">
                  <a16:creationId xmlns:a16="http://schemas.microsoft.com/office/drawing/2014/main" id="{C5EA1B5E-30B4-4B19-B8F3-68AE7B44D7D6}"/>
                </a:ext>
              </a:extLst>
            </p:cNvPr>
            <p:cNvCxnSpPr>
              <a:cxnSpLocks/>
            </p:cNvCxnSpPr>
            <p:nvPr/>
          </p:nvCxnSpPr>
          <p:spPr>
            <a:xfrm>
              <a:off x="7842620" y="4451001"/>
              <a:ext cx="244384" cy="295624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67" name="Connecteur droit avec flèche 66">
              <a:extLst>
                <a:ext uri="{FF2B5EF4-FFF2-40B4-BE49-F238E27FC236}">
                  <a16:creationId xmlns:a16="http://schemas.microsoft.com/office/drawing/2014/main" id="{6D3097A4-F4C7-40AF-BE7E-CA738C230098}"/>
                </a:ext>
              </a:extLst>
            </p:cNvPr>
            <p:cNvCxnSpPr>
              <a:cxnSpLocks/>
            </p:cNvCxnSpPr>
            <p:nvPr/>
          </p:nvCxnSpPr>
          <p:spPr>
            <a:xfrm>
              <a:off x="7948510" y="4464702"/>
              <a:ext cx="317129" cy="212472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8C5B5173-F388-4EAA-96A4-8309075965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9604" y="4461426"/>
              <a:ext cx="86708" cy="106343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69" name="Connecteur droit avec flèche 68">
              <a:extLst>
                <a:ext uri="{FF2B5EF4-FFF2-40B4-BE49-F238E27FC236}">
                  <a16:creationId xmlns:a16="http://schemas.microsoft.com/office/drawing/2014/main" id="{DE66DF47-80EF-445D-A4C3-8481042102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2322" y="4457373"/>
              <a:ext cx="116532" cy="167571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70" name="Connecteur droit avec flèche 69">
              <a:extLst>
                <a:ext uri="{FF2B5EF4-FFF2-40B4-BE49-F238E27FC236}">
                  <a16:creationId xmlns:a16="http://schemas.microsoft.com/office/drawing/2014/main" id="{CB84740C-9DF2-499E-8545-92B9D8BDC8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1113" y="4460057"/>
              <a:ext cx="98710" cy="156629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  <p:cxnSp>
          <p:nvCxnSpPr>
            <p:cNvPr id="71" name="Connecteur droit avec flèche 70">
              <a:extLst>
                <a:ext uri="{FF2B5EF4-FFF2-40B4-BE49-F238E27FC236}">
                  <a16:creationId xmlns:a16="http://schemas.microsoft.com/office/drawing/2014/main" id="{9F03D8BB-BDC1-49E0-AD3A-62C3C946A7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2839" y="4470316"/>
              <a:ext cx="105828" cy="163238"/>
            </a:xfrm>
            <a:prstGeom prst="straightConnector1">
              <a:avLst/>
            </a:prstGeom>
            <a:noFill/>
            <a:ln w="28575" cap="rnd" cmpd="sng" algn="ctr">
              <a:solidFill>
                <a:schemeClr val="tx2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D1334C6F-F4B3-490B-B75C-6CD9D70A4622}"/>
              </a:ext>
            </a:extLst>
          </p:cNvPr>
          <p:cNvGrpSpPr/>
          <p:nvPr/>
        </p:nvGrpSpPr>
        <p:grpSpPr>
          <a:xfrm>
            <a:off x="5720103" y="1689847"/>
            <a:ext cx="2348813" cy="2244249"/>
            <a:chOff x="4333796" y="974199"/>
            <a:chExt cx="2862052" cy="2457059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F9AA305-AD31-46B6-8773-CE3D1E053388}"/>
                </a:ext>
              </a:extLst>
            </p:cNvPr>
            <p:cNvSpPr/>
            <p:nvPr/>
          </p:nvSpPr>
          <p:spPr>
            <a:xfrm>
              <a:off x="5195608" y="1837799"/>
              <a:ext cx="1219200" cy="1587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1E25091-3901-4DAF-AFA7-B646F383720D}"/>
                </a:ext>
              </a:extLst>
            </p:cNvPr>
            <p:cNvSpPr/>
            <p:nvPr/>
          </p:nvSpPr>
          <p:spPr>
            <a:xfrm>
              <a:off x="4333796" y="974199"/>
              <a:ext cx="2862052" cy="863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FDCCD78-585C-4F86-835A-4E8B5695B3DF}"/>
                </a:ext>
              </a:extLst>
            </p:cNvPr>
            <p:cNvSpPr/>
            <p:nvPr/>
          </p:nvSpPr>
          <p:spPr>
            <a:xfrm>
              <a:off x="4809460" y="3154258"/>
              <a:ext cx="1910723" cy="277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ndon Text Regular"/>
                <a:ea typeface="+mn-ea"/>
                <a:cs typeface="+mn-cs"/>
              </a:endParaRPr>
            </a:p>
          </p:txBody>
        </p:sp>
      </p:grp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5FDD4AE2-0C8D-43F4-AD8C-CF3B5FEDBDDA}"/>
              </a:ext>
            </a:extLst>
          </p:cNvPr>
          <p:cNvCxnSpPr/>
          <p:nvPr/>
        </p:nvCxnSpPr>
        <p:spPr>
          <a:xfrm flipH="1" flipV="1">
            <a:off x="6056710" y="2256503"/>
            <a:ext cx="0" cy="1810463"/>
          </a:xfrm>
          <a:prstGeom prst="line">
            <a:avLst/>
          </a:pr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E3D255D0-0DC1-4F6E-AAE5-E90E4ACF6A4E}"/>
              </a:ext>
            </a:extLst>
          </p:cNvPr>
          <p:cNvCxnSpPr/>
          <p:nvPr/>
        </p:nvCxnSpPr>
        <p:spPr>
          <a:xfrm flipH="1" flipV="1">
            <a:off x="7713693" y="2248555"/>
            <a:ext cx="0" cy="1810463"/>
          </a:xfrm>
          <a:prstGeom prst="line">
            <a:avLst/>
          </a:pr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EB45AAE2-A4CB-4752-84E1-26DA0641FDEA}"/>
              </a:ext>
            </a:extLst>
          </p:cNvPr>
          <p:cNvCxnSpPr>
            <a:cxnSpLocks/>
          </p:cNvCxnSpPr>
          <p:nvPr/>
        </p:nvCxnSpPr>
        <p:spPr>
          <a:xfrm flipV="1">
            <a:off x="6057314" y="2248555"/>
            <a:ext cx="1658687" cy="7948"/>
          </a:xfrm>
          <a:prstGeom prst="line">
            <a:avLst/>
          </a:pr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Arc 86">
            <a:extLst>
              <a:ext uri="{FF2B5EF4-FFF2-40B4-BE49-F238E27FC236}">
                <a16:creationId xmlns:a16="http://schemas.microsoft.com/office/drawing/2014/main" id="{97B6D648-FC8E-486A-A654-B40AA77F4DB1}"/>
              </a:ext>
            </a:extLst>
          </p:cNvPr>
          <p:cNvSpPr/>
          <p:nvPr/>
        </p:nvSpPr>
        <p:spPr>
          <a:xfrm flipH="1">
            <a:off x="2224820" y="2162175"/>
            <a:ext cx="1582786" cy="2784523"/>
          </a:xfrm>
          <a:prstGeom prst="arc">
            <a:avLst>
              <a:gd name="adj1" fmla="val 16200000"/>
              <a:gd name="adj2" fmla="val 4274720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Forme libre : forme 89">
            <a:extLst>
              <a:ext uri="{FF2B5EF4-FFF2-40B4-BE49-F238E27FC236}">
                <a16:creationId xmlns:a16="http://schemas.microsoft.com/office/drawing/2014/main" id="{AE4F9E15-9C1D-4912-9030-1CDFDECD9D57}"/>
              </a:ext>
            </a:extLst>
          </p:cNvPr>
          <p:cNvSpPr/>
          <p:nvPr/>
        </p:nvSpPr>
        <p:spPr>
          <a:xfrm>
            <a:off x="5486400" y="2162175"/>
            <a:ext cx="1182236" cy="2143125"/>
          </a:xfrm>
          <a:custGeom>
            <a:avLst/>
            <a:gdLst>
              <a:gd name="connsiteX0" fmla="*/ 0 w 1182236"/>
              <a:gd name="connsiteY0" fmla="*/ 2143125 h 2143125"/>
              <a:gd name="connsiteX1" fmla="*/ 476250 w 1182236"/>
              <a:gd name="connsiteY1" fmla="*/ 1676400 h 2143125"/>
              <a:gd name="connsiteX2" fmla="*/ 990600 w 1182236"/>
              <a:gd name="connsiteY2" fmla="*/ 1600200 h 2143125"/>
              <a:gd name="connsiteX3" fmla="*/ 1147763 w 1182236"/>
              <a:gd name="connsiteY3" fmla="*/ 400050 h 2143125"/>
              <a:gd name="connsiteX4" fmla="*/ 376238 w 1182236"/>
              <a:gd name="connsiteY4" fmla="*/ 0 h 214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2236" h="2143125">
                <a:moveTo>
                  <a:pt x="0" y="2143125"/>
                </a:moveTo>
                <a:cubicBezTo>
                  <a:pt x="155575" y="1955006"/>
                  <a:pt x="311150" y="1766887"/>
                  <a:pt x="476250" y="1676400"/>
                </a:cubicBezTo>
                <a:cubicBezTo>
                  <a:pt x="641350" y="1585912"/>
                  <a:pt x="878681" y="1812925"/>
                  <a:pt x="990600" y="1600200"/>
                </a:cubicBezTo>
                <a:cubicBezTo>
                  <a:pt x="1102519" y="1387475"/>
                  <a:pt x="1250157" y="666750"/>
                  <a:pt x="1147763" y="400050"/>
                </a:cubicBezTo>
                <a:cubicBezTo>
                  <a:pt x="1045369" y="133350"/>
                  <a:pt x="689769" y="69850"/>
                  <a:pt x="376238" y="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orme libre : forme 90">
            <a:extLst>
              <a:ext uri="{FF2B5EF4-FFF2-40B4-BE49-F238E27FC236}">
                <a16:creationId xmlns:a16="http://schemas.microsoft.com/office/drawing/2014/main" id="{244AF191-CE9E-4AEA-BB98-0D6ABD2CCC31}"/>
              </a:ext>
            </a:extLst>
          </p:cNvPr>
          <p:cNvSpPr/>
          <p:nvPr/>
        </p:nvSpPr>
        <p:spPr>
          <a:xfrm>
            <a:off x="800731" y="2166431"/>
            <a:ext cx="1182236" cy="2143125"/>
          </a:xfrm>
          <a:custGeom>
            <a:avLst/>
            <a:gdLst>
              <a:gd name="connsiteX0" fmla="*/ 0 w 1182236"/>
              <a:gd name="connsiteY0" fmla="*/ 2143125 h 2143125"/>
              <a:gd name="connsiteX1" fmla="*/ 476250 w 1182236"/>
              <a:gd name="connsiteY1" fmla="*/ 1676400 h 2143125"/>
              <a:gd name="connsiteX2" fmla="*/ 990600 w 1182236"/>
              <a:gd name="connsiteY2" fmla="*/ 1600200 h 2143125"/>
              <a:gd name="connsiteX3" fmla="*/ 1147763 w 1182236"/>
              <a:gd name="connsiteY3" fmla="*/ 400050 h 2143125"/>
              <a:gd name="connsiteX4" fmla="*/ 376238 w 1182236"/>
              <a:gd name="connsiteY4" fmla="*/ 0 h 214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2236" h="2143125">
                <a:moveTo>
                  <a:pt x="0" y="2143125"/>
                </a:moveTo>
                <a:cubicBezTo>
                  <a:pt x="155575" y="1955006"/>
                  <a:pt x="311150" y="1766887"/>
                  <a:pt x="476250" y="1676400"/>
                </a:cubicBezTo>
                <a:cubicBezTo>
                  <a:pt x="641350" y="1585912"/>
                  <a:pt x="878681" y="1812925"/>
                  <a:pt x="990600" y="1600200"/>
                </a:cubicBezTo>
                <a:cubicBezTo>
                  <a:pt x="1102519" y="1387475"/>
                  <a:pt x="1250157" y="666750"/>
                  <a:pt x="1147763" y="400050"/>
                </a:cubicBezTo>
                <a:cubicBezTo>
                  <a:pt x="1045369" y="133350"/>
                  <a:pt x="689769" y="69850"/>
                  <a:pt x="376238" y="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Arc 92">
            <a:extLst>
              <a:ext uri="{FF2B5EF4-FFF2-40B4-BE49-F238E27FC236}">
                <a16:creationId xmlns:a16="http://schemas.microsoft.com/office/drawing/2014/main" id="{B5898229-6F13-44AE-9E1E-826EAF35B14B}"/>
              </a:ext>
            </a:extLst>
          </p:cNvPr>
          <p:cNvSpPr/>
          <p:nvPr/>
        </p:nvSpPr>
        <p:spPr>
          <a:xfrm flipH="1">
            <a:off x="6905531" y="2084248"/>
            <a:ext cx="1582786" cy="2784523"/>
          </a:xfrm>
          <a:prstGeom prst="arc">
            <a:avLst>
              <a:gd name="adj1" fmla="val 16200000"/>
              <a:gd name="adj2" fmla="val 3616603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4AD50127-7803-479E-B8B3-DEB5696E1918}"/>
              </a:ext>
            </a:extLst>
          </p:cNvPr>
          <p:cNvSpPr txBox="1"/>
          <p:nvPr/>
        </p:nvSpPr>
        <p:spPr>
          <a:xfrm>
            <a:off x="1101049" y="1878038"/>
            <a:ext cx="2130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8000"/>
                </a:solidFill>
                <a:latin typeface="Brandon Text Regular" panose="020B0503020203060203" pitchFamily="34" charset="0"/>
              </a:rPr>
              <a:t>Ligne de flux magnétique</a:t>
            </a:r>
            <a:endParaRPr lang="en-GB" sz="1400" dirty="0">
              <a:solidFill>
                <a:srgbClr val="008000"/>
              </a:solidFill>
              <a:latin typeface="Brandon Text Regular" panose="020B0503020203060203" pitchFamily="34" charset="0"/>
            </a:endParaRPr>
          </a:p>
        </p:txBody>
      </p: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ACB79C61-9141-4666-A932-1438DA6D970E}"/>
              </a:ext>
            </a:extLst>
          </p:cNvPr>
          <p:cNvCxnSpPr/>
          <p:nvPr/>
        </p:nvCxnSpPr>
        <p:spPr>
          <a:xfrm flipH="1" flipV="1">
            <a:off x="598942" y="2327428"/>
            <a:ext cx="0" cy="1810463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18161ECE-6735-49C5-AF19-4C4F6625055D}"/>
              </a:ext>
            </a:extLst>
          </p:cNvPr>
          <p:cNvCxnSpPr>
            <a:cxnSpLocks/>
          </p:cNvCxnSpPr>
          <p:nvPr/>
        </p:nvCxnSpPr>
        <p:spPr>
          <a:xfrm flipV="1">
            <a:off x="608995" y="2324336"/>
            <a:ext cx="2844000" cy="7948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C089B30C-8A12-48D4-91B3-68D834154995}"/>
              </a:ext>
            </a:extLst>
          </p:cNvPr>
          <p:cNvCxnSpPr/>
          <p:nvPr/>
        </p:nvCxnSpPr>
        <p:spPr>
          <a:xfrm flipH="1" flipV="1">
            <a:off x="3452995" y="2313727"/>
            <a:ext cx="0" cy="1810463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8169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0533F6-5FDB-4CE7-ACC8-8078B414C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Annexe: FRF Dentaires 1/2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BD4214-D125-4090-BB5E-270495DD7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32" y="692150"/>
            <a:ext cx="7884000" cy="30126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FD9651B-54C1-4680-A004-1E6FDACD1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715" y="3704799"/>
            <a:ext cx="5685503" cy="30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95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C12AD7-52A4-4AC2-8871-E20E3E9BC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31DE2C8-A7C9-4C7D-9075-D40475DA05C9}"/>
              </a:ext>
            </a:extLst>
          </p:cNvPr>
          <p:cNvCxnSpPr/>
          <p:nvPr/>
        </p:nvCxnSpPr>
        <p:spPr>
          <a:xfrm>
            <a:off x="1563235" y="3173440"/>
            <a:ext cx="720000" cy="1281"/>
          </a:xfrm>
          <a:prstGeom prst="straightConnector1">
            <a:avLst/>
          </a:prstGeom>
          <a:ln w="5715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7CEAA6F-8F04-4259-B783-3359D895DA9B}"/>
              </a:ext>
            </a:extLst>
          </p:cNvPr>
          <p:cNvGrpSpPr/>
          <p:nvPr/>
        </p:nvGrpSpPr>
        <p:grpSpPr>
          <a:xfrm>
            <a:off x="5133076" y="2516687"/>
            <a:ext cx="1944583" cy="1603093"/>
            <a:chOff x="5794695" y="2485063"/>
            <a:chExt cx="1944583" cy="1603093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04305AC-2142-4BBD-8F90-3D0B04DCA770}"/>
                </a:ext>
              </a:extLst>
            </p:cNvPr>
            <p:cNvSpPr txBox="1"/>
            <p:nvPr/>
          </p:nvSpPr>
          <p:spPr>
            <a:xfrm>
              <a:off x="5794695" y="3780379"/>
              <a:ext cx="19445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Brandon Text Regular" panose="020B0503020203060203" pitchFamily="34" charset="0"/>
                </a:rPr>
                <a:t>MECANIQUE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ED96FE7-912D-4CCA-9CBC-C1426FA39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9539" y="2485063"/>
              <a:ext cx="1363270" cy="1228069"/>
            </a:xfrm>
            <a:prstGeom prst="rect">
              <a:avLst/>
            </a:prstGeom>
            <a:ln w="44450" cmpd="sng">
              <a:noFill/>
            </a:ln>
            <a:effectLst>
              <a:softEdge rad="0"/>
            </a:effectLst>
          </p:spPr>
        </p:pic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411B5084-54D0-4882-B057-36FCCD71E722}"/>
              </a:ext>
            </a:extLst>
          </p:cNvPr>
          <p:cNvGrpSpPr/>
          <p:nvPr/>
        </p:nvGrpSpPr>
        <p:grpSpPr>
          <a:xfrm>
            <a:off x="-160619" y="2867095"/>
            <a:ext cx="1998773" cy="1261275"/>
            <a:chOff x="-237033" y="2857134"/>
            <a:chExt cx="1998773" cy="1261275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8AF0289-226C-4AE0-9B1F-F300EBF85934}"/>
                </a:ext>
              </a:extLst>
            </p:cNvPr>
            <p:cNvSpPr txBox="1"/>
            <p:nvPr/>
          </p:nvSpPr>
          <p:spPr>
            <a:xfrm>
              <a:off x="-237033" y="3810632"/>
              <a:ext cx="19987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Brandon Text Regular" panose="020B0503020203060203" pitchFamily="34" charset="0"/>
                </a:rPr>
                <a:t>ELECTRIQUE</a:t>
              </a: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145981E-9BE1-448E-83BD-30985C20CE06}"/>
                </a:ext>
              </a:extLst>
            </p:cNvPr>
            <p:cNvGrpSpPr/>
            <p:nvPr/>
          </p:nvGrpSpPr>
          <p:grpSpPr>
            <a:xfrm>
              <a:off x="362898" y="2857134"/>
              <a:ext cx="807462" cy="658109"/>
              <a:chOff x="1043988" y="2467437"/>
              <a:chExt cx="807462" cy="658109"/>
            </a:xfrm>
          </p:grpSpPr>
          <p:sp>
            <p:nvSpPr>
              <p:cNvPr id="11" name="Triangle isocèle 10">
                <a:extLst>
                  <a:ext uri="{FF2B5EF4-FFF2-40B4-BE49-F238E27FC236}">
                    <a16:creationId xmlns:a16="http://schemas.microsoft.com/office/drawing/2014/main" id="{482A7254-0B4E-40A0-9263-10515961123A}"/>
                  </a:ext>
                </a:extLst>
              </p:cNvPr>
              <p:cNvSpPr/>
              <p:nvPr/>
            </p:nvSpPr>
            <p:spPr>
              <a:xfrm>
                <a:off x="1479282" y="2789116"/>
                <a:ext cx="276225" cy="22536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  <a:latin typeface="Brandon Text Regular" panose="020B0503020203060203" pitchFamily="34" charset="0"/>
                </a:endParaRPr>
              </a:p>
            </p:txBody>
          </p: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A071FDDA-BD87-4CD9-9D96-7BF576C70BFE}"/>
                  </a:ext>
                </a:extLst>
              </p:cNvPr>
              <p:cNvCxnSpPr/>
              <p:nvPr/>
            </p:nvCxnSpPr>
            <p:spPr>
              <a:xfrm>
                <a:off x="1395072" y="2771798"/>
                <a:ext cx="456378" cy="0"/>
              </a:xfrm>
              <a:prstGeom prst="line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E301D9CD-BAE0-4225-9ABC-30185D1C2258}"/>
                  </a:ext>
                </a:extLst>
              </p:cNvPr>
              <p:cNvCxnSpPr/>
              <p:nvPr/>
            </p:nvCxnSpPr>
            <p:spPr>
              <a:xfrm>
                <a:off x="1613426" y="3014481"/>
                <a:ext cx="0" cy="109554"/>
              </a:xfrm>
              <a:prstGeom prst="line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720BD318-DC21-47B8-A741-4B2C3F6B6FF4}"/>
                  </a:ext>
                </a:extLst>
              </p:cNvPr>
              <p:cNvCxnSpPr/>
              <p:nvPr/>
            </p:nvCxnSpPr>
            <p:spPr>
              <a:xfrm flipH="1" flipV="1">
                <a:off x="1252437" y="3123165"/>
                <a:ext cx="358608" cy="870"/>
              </a:xfrm>
              <a:prstGeom prst="line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8FB21BEA-6E41-45C0-852E-BACA629A5493}"/>
                  </a:ext>
                </a:extLst>
              </p:cNvPr>
              <p:cNvCxnSpPr/>
              <p:nvPr/>
            </p:nvCxnSpPr>
            <p:spPr>
              <a:xfrm flipH="1" flipV="1">
                <a:off x="1252437" y="2467437"/>
                <a:ext cx="358608" cy="1158"/>
              </a:xfrm>
              <a:prstGeom prst="line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ADF4D79A-C25D-4F82-914A-87F45C61A6BF}"/>
                  </a:ext>
                </a:extLst>
              </p:cNvPr>
              <p:cNvCxnSpPr/>
              <p:nvPr/>
            </p:nvCxnSpPr>
            <p:spPr>
              <a:xfrm>
                <a:off x="1618331" y="2478731"/>
                <a:ext cx="0" cy="293067"/>
              </a:xfrm>
              <a:prstGeom prst="line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8D8DFA36-E1B7-4A2E-9BE3-89B8331CD3BF}"/>
                  </a:ext>
                </a:extLst>
              </p:cNvPr>
              <p:cNvCxnSpPr/>
              <p:nvPr/>
            </p:nvCxnSpPr>
            <p:spPr>
              <a:xfrm>
                <a:off x="1252437" y="2478731"/>
                <a:ext cx="0" cy="146533"/>
              </a:xfrm>
              <a:prstGeom prst="line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EA0DA457-B37C-42AD-98C3-A1761CFFAA7B}"/>
                  </a:ext>
                </a:extLst>
              </p:cNvPr>
              <p:cNvCxnSpPr/>
              <p:nvPr/>
            </p:nvCxnSpPr>
            <p:spPr>
              <a:xfrm>
                <a:off x="1252437" y="2974506"/>
                <a:ext cx="0" cy="148659"/>
              </a:xfrm>
              <a:prstGeom prst="line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4A65750E-7C2A-4DE1-92C8-97DE7C13A616}"/>
                  </a:ext>
                </a:extLst>
              </p:cNvPr>
              <p:cNvCxnSpPr/>
              <p:nvPr/>
            </p:nvCxnSpPr>
            <p:spPr>
              <a:xfrm flipH="1">
                <a:off x="1067493" y="2974506"/>
                <a:ext cx="184944" cy="0"/>
              </a:xfrm>
              <a:prstGeom prst="line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DB4A9906-F394-49BE-A79E-E591BABFF2C3}"/>
                  </a:ext>
                </a:extLst>
              </p:cNvPr>
              <p:cNvCxnSpPr/>
              <p:nvPr/>
            </p:nvCxnSpPr>
            <p:spPr>
              <a:xfrm flipH="1">
                <a:off x="1067493" y="2625264"/>
                <a:ext cx="184944" cy="0"/>
              </a:xfrm>
              <a:prstGeom prst="line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F282AC16-4901-4012-B655-781E813775C7}"/>
                  </a:ext>
                </a:extLst>
              </p:cNvPr>
              <p:cNvCxnSpPr/>
              <p:nvPr/>
            </p:nvCxnSpPr>
            <p:spPr>
              <a:xfrm flipV="1">
                <a:off x="1043988" y="2469819"/>
                <a:ext cx="1" cy="655727"/>
              </a:xfrm>
              <a:prstGeom prst="line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DD9609D-7934-4AF7-A0F9-C9267848E32C}"/>
              </a:ext>
            </a:extLst>
          </p:cNvPr>
          <p:cNvSpPr/>
          <p:nvPr/>
        </p:nvSpPr>
        <p:spPr>
          <a:xfrm>
            <a:off x="3235423" y="2529687"/>
            <a:ext cx="1389036" cy="13401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Brandon Text Regular" panose="020B0503020203060203" pitchFamily="34" charset="0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441AE1B-4708-46C4-8332-8369D4FF69B9}"/>
              </a:ext>
            </a:extLst>
          </p:cNvPr>
          <p:cNvCxnSpPr/>
          <p:nvPr/>
        </p:nvCxnSpPr>
        <p:spPr>
          <a:xfrm>
            <a:off x="4340597" y="3175106"/>
            <a:ext cx="720000" cy="1409"/>
          </a:xfrm>
          <a:prstGeom prst="straightConnector1">
            <a:avLst/>
          </a:prstGeom>
          <a:ln w="5715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D653CD11-089B-4866-B7AD-5BE6540CCD45}"/>
              </a:ext>
            </a:extLst>
          </p:cNvPr>
          <p:cNvCxnSpPr/>
          <p:nvPr/>
        </p:nvCxnSpPr>
        <p:spPr>
          <a:xfrm>
            <a:off x="1149536" y="3231973"/>
            <a:ext cx="460368" cy="0"/>
          </a:xfrm>
          <a:prstGeom prst="straightConnector1">
            <a:avLst/>
          </a:prstGeom>
          <a:ln w="571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72540FF-FB18-4FF3-AD09-75DF1DE3AA0D}"/>
              </a:ext>
            </a:extLst>
          </p:cNvPr>
          <p:cNvGrpSpPr/>
          <p:nvPr/>
        </p:nvGrpSpPr>
        <p:grpSpPr>
          <a:xfrm>
            <a:off x="2164223" y="2538076"/>
            <a:ext cx="2406565" cy="1584000"/>
            <a:chOff x="2853490" y="2521797"/>
            <a:chExt cx="2572351" cy="1596274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F438A3D-9814-47B4-B0B6-6DA904D091BA}"/>
                </a:ext>
              </a:extLst>
            </p:cNvPr>
            <p:cNvSpPr txBox="1"/>
            <p:nvPr/>
          </p:nvSpPr>
          <p:spPr>
            <a:xfrm>
              <a:off x="2853490" y="3810294"/>
              <a:ext cx="25723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Brandon Text Regular" panose="020B0503020203060203" pitchFamily="34" charset="0"/>
                </a:rPr>
                <a:t>ELECTROMAGNETIQUE</a:t>
              </a: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C5346CED-1CD4-4449-BFC4-F404C1926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9825" y="2521797"/>
              <a:ext cx="1189757" cy="1175273"/>
            </a:xfrm>
            <a:prstGeom prst="rect">
              <a:avLst/>
            </a:prstGeom>
          </p:spPr>
        </p:pic>
      </p:grp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C472454A-C4BB-4E9E-A9B9-082B3A26B1FC}"/>
              </a:ext>
            </a:extLst>
          </p:cNvPr>
          <p:cNvCxnSpPr>
            <a:cxnSpLocks/>
          </p:cNvCxnSpPr>
          <p:nvPr/>
        </p:nvCxnSpPr>
        <p:spPr>
          <a:xfrm>
            <a:off x="6996214" y="3171456"/>
            <a:ext cx="720000" cy="0"/>
          </a:xfrm>
          <a:prstGeom prst="straightConnector1">
            <a:avLst/>
          </a:prstGeom>
          <a:ln w="5715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DACCEBEC-D6D0-416D-B417-88058A5ABBFD}"/>
              </a:ext>
            </a:extLst>
          </p:cNvPr>
          <p:cNvSpPr txBox="1"/>
          <p:nvPr/>
        </p:nvSpPr>
        <p:spPr>
          <a:xfrm>
            <a:off x="7847743" y="2786789"/>
            <a:ext cx="1164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008000"/>
                </a:solidFill>
                <a:latin typeface="Brandon Text Regular" panose="020B0503020203060203" pitchFamily="34" charset="0"/>
              </a:rPr>
              <a:t>Bruit </a:t>
            </a:r>
          </a:p>
          <a:p>
            <a:pPr algn="ctr"/>
            <a:r>
              <a:rPr lang="fr-FR" b="1" dirty="0">
                <a:solidFill>
                  <a:srgbClr val="008000"/>
                </a:solidFill>
                <a:latin typeface="Brandon Text Regular" panose="020B0503020203060203" pitchFamily="34" charset="0"/>
              </a:rPr>
              <a:t>et </a:t>
            </a:r>
          </a:p>
          <a:p>
            <a:pPr algn="ctr"/>
            <a:r>
              <a:rPr lang="fr-FR" b="1" dirty="0">
                <a:solidFill>
                  <a:srgbClr val="008000"/>
                </a:solidFill>
                <a:latin typeface="Brandon Text Regular" panose="020B0503020203060203" pitchFamily="34" charset="0"/>
              </a:rPr>
              <a:t>Vibration</a:t>
            </a:r>
          </a:p>
        </p:txBody>
      </p:sp>
      <p:sp>
        <p:nvSpPr>
          <p:cNvPr id="42" name="Accolade fermante 41">
            <a:extLst>
              <a:ext uri="{FF2B5EF4-FFF2-40B4-BE49-F238E27FC236}">
                <a16:creationId xmlns:a16="http://schemas.microsoft.com/office/drawing/2014/main" id="{E51BFE79-D492-4A48-99A8-1181008F0B20}"/>
              </a:ext>
            </a:extLst>
          </p:cNvPr>
          <p:cNvSpPr/>
          <p:nvPr/>
        </p:nvSpPr>
        <p:spPr>
          <a:xfrm rot="5400000">
            <a:off x="4395797" y="3779950"/>
            <a:ext cx="609600" cy="1783080"/>
          </a:xfrm>
          <a:prstGeom prst="rightBrace">
            <a:avLst>
              <a:gd name="adj1" fmla="val 45833"/>
              <a:gd name="adj2" fmla="val 5042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Brandon Text Regular" panose="020B0503020203060203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57E8DFA-FAE2-44E2-B017-0CD6DB480B90}"/>
              </a:ext>
            </a:extLst>
          </p:cNvPr>
          <p:cNvSpPr txBox="1"/>
          <p:nvPr/>
        </p:nvSpPr>
        <p:spPr>
          <a:xfrm>
            <a:off x="2613326" y="5145378"/>
            <a:ext cx="417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Couplage magnéto-mécanique « faible »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51E93D2B-4C77-440B-9F8C-ED7D32DC5646}"/>
              </a:ext>
            </a:extLst>
          </p:cNvPr>
          <p:cNvCxnSpPr/>
          <p:nvPr/>
        </p:nvCxnSpPr>
        <p:spPr>
          <a:xfrm>
            <a:off x="4340597" y="3467507"/>
            <a:ext cx="720000" cy="1409"/>
          </a:xfrm>
          <a:prstGeom prst="straightConnector1">
            <a:avLst/>
          </a:prstGeom>
          <a:ln w="57150">
            <a:solidFill>
              <a:schemeClr val="tx1">
                <a:alpha val="60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A3743016-18FF-4216-9CDF-A7FB52F90630}"/>
              </a:ext>
            </a:extLst>
          </p:cNvPr>
          <p:cNvCxnSpPr/>
          <p:nvPr/>
        </p:nvCxnSpPr>
        <p:spPr>
          <a:xfrm>
            <a:off x="1506513" y="3460516"/>
            <a:ext cx="720000" cy="1409"/>
          </a:xfrm>
          <a:prstGeom prst="straightConnector1">
            <a:avLst/>
          </a:prstGeom>
          <a:ln w="57150">
            <a:solidFill>
              <a:schemeClr val="tx1">
                <a:alpha val="60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9D249FDB-4E34-4099-98FD-FDF6D989B399}"/>
              </a:ext>
            </a:extLst>
          </p:cNvPr>
          <p:cNvCxnSpPr/>
          <p:nvPr/>
        </p:nvCxnSpPr>
        <p:spPr>
          <a:xfrm>
            <a:off x="6958242" y="3461904"/>
            <a:ext cx="720000" cy="1409"/>
          </a:xfrm>
          <a:prstGeom prst="straightConnector1">
            <a:avLst/>
          </a:prstGeom>
          <a:ln w="57150">
            <a:solidFill>
              <a:schemeClr val="tx1">
                <a:alpha val="60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250FAEB9-DDFB-471B-A067-90C241190ED9}"/>
              </a:ext>
            </a:extLst>
          </p:cNvPr>
          <p:cNvSpPr txBox="1"/>
          <p:nvPr/>
        </p:nvSpPr>
        <p:spPr>
          <a:xfrm>
            <a:off x="302250" y="6053131"/>
            <a:ext cx="737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Brandon Text Regular" panose="020B0503020203060203" pitchFamily="34" charset="0"/>
              </a:rPr>
              <a:t>Projection: </a:t>
            </a:r>
            <a:r>
              <a:rPr lang="fr-FR" dirty="0">
                <a:latin typeface="Brandon Text Regular" panose="020B0503020203060203" pitchFamily="34" charset="0"/>
              </a:rPr>
              <a:t>Appliquer les forces magnétiques sur un modèle mécanique.</a:t>
            </a:r>
            <a:endParaRPr lang="en-GB" dirty="0">
              <a:latin typeface="Brandon Text Regular" panose="020B0503020203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96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0533F6-5FDB-4CE7-ACC8-8078B414C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Annexe: FRF Dentaires 2/2</a:t>
            </a:r>
            <a:endParaRPr lang="en-GB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59AD904-7616-42CD-8E32-B73004382A6E}"/>
              </a:ext>
            </a:extLst>
          </p:cNvPr>
          <p:cNvGrpSpPr/>
          <p:nvPr/>
        </p:nvGrpSpPr>
        <p:grpSpPr>
          <a:xfrm>
            <a:off x="1495685" y="1022906"/>
            <a:ext cx="5868000" cy="5688000"/>
            <a:chOff x="1746407" y="971288"/>
            <a:chExt cx="4824000" cy="499766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1C2D3E6-9629-45C7-833E-4234BC565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7684" y="971288"/>
              <a:ext cx="4822723" cy="275584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664EE8F-EF49-4AAB-AE2A-1693B9782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6407" y="3918859"/>
              <a:ext cx="4824000" cy="205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15298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0533F6-5FDB-4CE7-ACC8-8078B414C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Annexe: Réciprocité</a:t>
            </a:r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D41DF9-B49E-4DF6-8604-9C7ABE73B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155" y="692150"/>
            <a:ext cx="5091689" cy="61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789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1">
            <a:extLst>
              <a:ext uri="{FF2B5EF4-FFF2-40B4-BE49-F238E27FC236}">
                <a16:creationId xmlns:a16="http://schemas.microsoft.com/office/drawing/2014/main" id="{8F07B3CA-6211-4612-ABC9-B9C27D5DC843}"/>
              </a:ext>
            </a:extLst>
          </p:cNvPr>
          <p:cNvSpPr txBox="1">
            <a:spLocks/>
          </p:cNvSpPr>
          <p:nvPr/>
        </p:nvSpPr>
        <p:spPr>
          <a:xfrm>
            <a:off x="188176" y="536336"/>
            <a:ext cx="11176369" cy="7506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Tx/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texte 12">
            <a:extLst>
              <a:ext uri="{FF2B5EF4-FFF2-40B4-BE49-F238E27FC236}">
                <a16:creationId xmlns:a16="http://schemas.microsoft.com/office/drawing/2014/main" id="{95C45C7C-53E8-4306-BCE1-435D53336AEF}"/>
              </a:ext>
            </a:extLst>
          </p:cNvPr>
          <p:cNvSpPr txBox="1">
            <a:spLocks/>
          </p:cNvSpPr>
          <p:nvPr/>
        </p:nvSpPr>
        <p:spPr>
          <a:xfrm>
            <a:off x="122551" y="865082"/>
            <a:ext cx="8911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/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Brandon Text Regular" panose="020B0503020203060203" pitchFamily="34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Brandon Text Regular" panose="020B0503020203060203" pitchFamily="34" charset="0"/>
                <a:cs typeface="+mn-cs"/>
              </a:rPr>
              <a:t>L’approximation des forces surfaciques d’entrefer peut se justifier.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7159782-6305-4ADA-A31F-A0133C27E185}"/>
              </a:ext>
            </a:extLst>
          </p:cNvPr>
          <p:cNvGrpSpPr/>
          <p:nvPr/>
        </p:nvGrpSpPr>
        <p:grpSpPr>
          <a:xfrm>
            <a:off x="2251857" y="1446877"/>
            <a:ext cx="4640285" cy="1788962"/>
            <a:chOff x="1820336" y="1449894"/>
            <a:chExt cx="5158754" cy="2037177"/>
          </a:xfrm>
        </p:grpSpPr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26B56B1F-E8A6-43AA-9F54-2D95356EF9ED}"/>
                </a:ext>
              </a:extLst>
            </p:cNvPr>
            <p:cNvCxnSpPr/>
            <p:nvPr/>
          </p:nvCxnSpPr>
          <p:spPr>
            <a:xfrm>
              <a:off x="4377748" y="1530751"/>
              <a:ext cx="0" cy="1898249"/>
            </a:xfrm>
            <a:prstGeom prst="line">
              <a:avLst/>
            </a:prstGeom>
            <a:ln w="38100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B27B6020-647D-48B5-AAF8-793456E4B1B7}"/>
                    </a:ext>
                  </a:extLst>
                </p:cNvPr>
                <p:cNvSpPr txBox="1"/>
                <p:nvPr/>
              </p:nvSpPr>
              <p:spPr>
                <a:xfrm>
                  <a:off x="2556408" y="1449894"/>
                  <a:ext cx="1182109" cy="4556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000" baseline="0" dirty="0">
                      <a:solidFill>
                        <a:schemeClr val="tx1"/>
                      </a:solidFill>
                      <a:latin typeface="Brandon Text Regular" panose="020B0503020203060203" pitchFamily="34" charset="0"/>
                    </a:rPr>
                    <a:t>Air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fr-FR" sz="2000" baseline="0" dirty="0">
                      <a:solidFill>
                        <a:schemeClr val="tx1"/>
                      </a:solidFill>
                      <a:latin typeface="Brandon Text Regular" panose="020B0503020203060203" pitchFamily="34" charset="0"/>
                    </a:rPr>
                    <a:t>) </a:t>
                  </a:r>
                  <a:endParaRPr lang="en-GB" sz="2000" baseline="0" dirty="0">
                    <a:solidFill>
                      <a:schemeClr val="tx1"/>
                    </a:solidFill>
                    <a:latin typeface="Brandon Text Regular" panose="020B0503020203060203" pitchFamily="34" charset="0"/>
                  </a:endParaRPr>
                </a:p>
              </p:txBody>
            </p:sp>
          </mc:Choice>
          <mc:Fallback xmlns="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B27B6020-647D-48B5-AAF8-793456E4B1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6408" y="1449894"/>
                  <a:ext cx="1182109" cy="455624"/>
                </a:xfrm>
                <a:prstGeom prst="rect">
                  <a:avLst/>
                </a:prstGeom>
                <a:blipFill>
                  <a:blip r:embed="rId2"/>
                  <a:stretch>
                    <a:fillRect l="-5747" t="-6061" r="-5172" b="-2727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CA5B57A0-5758-4E5F-83CA-29605D8B5A4F}"/>
                    </a:ext>
                  </a:extLst>
                </p:cNvPr>
                <p:cNvSpPr txBox="1"/>
                <p:nvPr/>
              </p:nvSpPr>
              <p:spPr>
                <a:xfrm>
                  <a:off x="5084098" y="2279822"/>
                  <a:ext cx="1103340" cy="4556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000" baseline="0" dirty="0">
                      <a:solidFill>
                        <a:schemeClr val="tx1"/>
                      </a:solidFill>
                      <a:latin typeface="Brandon Text Regular" panose="020B0503020203060203" pitchFamily="34" charset="0"/>
                    </a:rPr>
                    <a:t>Fer (</a:t>
                  </a:r>
                  <a14:m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fr-FR" sz="2000" baseline="0" dirty="0">
                      <a:solidFill>
                        <a:schemeClr val="tx1"/>
                      </a:solidFill>
                      <a:latin typeface="Brandon Text Regular" panose="020B0503020203060203" pitchFamily="34" charset="0"/>
                    </a:rPr>
                    <a:t>) </a:t>
                  </a:r>
                  <a:endParaRPr lang="en-GB" sz="2000" baseline="0" dirty="0">
                    <a:solidFill>
                      <a:schemeClr val="tx1"/>
                    </a:solidFill>
                    <a:latin typeface="Brandon Text Regular" panose="020B0503020203060203" pitchFamily="34" charset="0"/>
                  </a:endParaRPr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CA5B57A0-5758-4E5F-83CA-29605D8B5A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4098" y="2279822"/>
                  <a:ext cx="1103340" cy="455624"/>
                </a:xfrm>
                <a:prstGeom prst="rect">
                  <a:avLst/>
                </a:prstGeom>
                <a:blipFill>
                  <a:blip r:embed="rId3"/>
                  <a:stretch>
                    <a:fillRect l="-6748" t="-7576" r="-4908" b="-2727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8B99A7E-AC2C-4F29-9C09-77EE77C3C331}"/>
                </a:ext>
              </a:extLst>
            </p:cNvPr>
            <p:cNvCxnSpPr/>
            <p:nvPr/>
          </p:nvCxnSpPr>
          <p:spPr>
            <a:xfrm>
              <a:off x="4399713" y="1530751"/>
              <a:ext cx="2557413" cy="0"/>
            </a:xfrm>
            <a:prstGeom prst="line">
              <a:avLst/>
            </a:prstGeom>
            <a:ln w="38100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478359DE-CD8F-4F22-94E0-203F71C418F6}"/>
                </a:ext>
              </a:extLst>
            </p:cNvPr>
            <p:cNvCxnSpPr/>
            <p:nvPr/>
          </p:nvCxnSpPr>
          <p:spPr>
            <a:xfrm>
              <a:off x="6957126" y="1530751"/>
              <a:ext cx="21964" cy="1898249"/>
            </a:xfrm>
            <a:prstGeom prst="line">
              <a:avLst/>
            </a:prstGeom>
            <a:ln w="38100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DDF3E7F3-3660-4558-822C-04312FF99334}"/>
                </a:ext>
              </a:extLst>
            </p:cNvPr>
            <p:cNvCxnSpPr/>
            <p:nvPr/>
          </p:nvCxnSpPr>
          <p:spPr>
            <a:xfrm>
              <a:off x="4399713" y="3429000"/>
              <a:ext cx="2579377" cy="0"/>
            </a:xfrm>
            <a:prstGeom prst="line">
              <a:avLst/>
            </a:prstGeom>
            <a:ln w="38100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3" name="Group 1028">
              <a:extLst>
                <a:ext uri="{FF2B5EF4-FFF2-40B4-BE49-F238E27FC236}">
                  <a16:creationId xmlns:a16="http://schemas.microsoft.com/office/drawing/2014/main" id="{6215384F-DC69-4369-978A-DEAD4F4165A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314506" y="2204648"/>
              <a:ext cx="517585" cy="1505925"/>
              <a:chOff x="4356" y="1284"/>
              <a:chExt cx="264" cy="936"/>
            </a:xfrm>
          </p:grpSpPr>
          <p:sp>
            <p:nvSpPr>
              <p:cNvPr id="16" name="Rectangle 1029">
                <a:extLst>
                  <a:ext uri="{FF2B5EF4-FFF2-40B4-BE49-F238E27FC236}">
                    <a16:creationId xmlns:a16="http://schemas.microsoft.com/office/drawing/2014/main" id="{245C1A06-E924-4449-994F-D946B1C41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356" y="1752"/>
                <a:ext cx="264" cy="468"/>
              </a:xfrm>
              <a:prstGeom prst="rect">
                <a:avLst/>
              </a:prstGeom>
              <a:solidFill>
                <a:srgbClr val="0033CC"/>
              </a:solidFill>
              <a:ln w="12700">
                <a:miter lim="800000"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33CC"/>
                </a:extrusionClr>
                <a:contourClr>
                  <a:srgbClr val="0033CC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fr-FR">
                  <a:latin typeface="Brandon Text Regular" panose="020B0503020203060203" pitchFamily="34" charset="0"/>
                </a:endParaRPr>
              </a:p>
            </p:txBody>
          </p:sp>
          <p:sp>
            <p:nvSpPr>
              <p:cNvPr id="17" name="Rectangle 1030">
                <a:extLst>
                  <a:ext uri="{FF2B5EF4-FFF2-40B4-BE49-F238E27FC236}">
                    <a16:creationId xmlns:a16="http://schemas.microsoft.com/office/drawing/2014/main" id="{FF26E262-9766-4ECC-8FDA-7A7C54EA5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356" y="1284"/>
                <a:ext cx="264" cy="468"/>
              </a:xfrm>
              <a:prstGeom prst="rect">
                <a:avLst/>
              </a:prstGeom>
              <a:solidFill>
                <a:srgbClr val="F44C4C"/>
              </a:solidFill>
              <a:ln w="12700">
                <a:miter lim="800000"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44C4C"/>
                </a:extrusionClr>
                <a:contourClr>
                  <a:srgbClr val="F44C4C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fr-FR">
                  <a:latin typeface="Brandon Text Regular" panose="020B0503020203060203" pitchFamily="34" charset="0"/>
                </a:endParaRPr>
              </a:p>
            </p:txBody>
          </p:sp>
        </p:grp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E55F6FC8-B45F-4201-8D51-CD1A5AF63BB9}"/>
                </a:ext>
              </a:extLst>
            </p:cNvPr>
            <p:cNvCxnSpPr/>
            <p:nvPr/>
          </p:nvCxnSpPr>
          <p:spPr>
            <a:xfrm flipH="1">
              <a:off x="3820387" y="2792392"/>
              <a:ext cx="557361" cy="1919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9B292A42-8602-4E05-AD38-0BCD234E301C}"/>
                </a:ext>
              </a:extLst>
            </p:cNvPr>
            <p:cNvCxnSpPr/>
            <p:nvPr/>
          </p:nvCxnSpPr>
          <p:spPr>
            <a:xfrm flipH="1">
              <a:off x="3930401" y="3000284"/>
              <a:ext cx="425384" cy="1919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E43691A4-1B50-4E14-B7FB-0753134DFADA}"/>
                </a:ext>
              </a:extLst>
            </p:cNvPr>
            <p:cNvCxnSpPr/>
            <p:nvPr/>
          </p:nvCxnSpPr>
          <p:spPr>
            <a:xfrm flipH="1">
              <a:off x="3930400" y="2584500"/>
              <a:ext cx="425384" cy="1919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5F01F482-45E6-40A7-8341-31084411BFDF}"/>
                </a:ext>
              </a:extLst>
            </p:cNvPr>
            <p:cNvCxnSpPr/>
            <p:nvPr/>
          </p:nvCxnSpPr>
          <p:spPr>
            <a:xfrm flipH="1">
              <a:off x="4099067" y="2389798"/>
              <a:ext cx="278681" cy="1919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04B7F597-B05A-43D1-A3A0-21CFA7AA5372}"/>
                </a:ext>
              </a:extLst>
            </p:cNvPr>
            <p:cNvCxnSpPr/>
            <p:nvPr/>
          </p:nvCxnSpPr>
          <p:spPr>
            <a:xfrm flipH="1">
              <a:off x="4099067" y="3227940"/>
              <a:ext cx="278681" cy="1919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3FF365EF-9345-4E3F-9E52-ED4DFCF4D1FC}"/>
                </a:ext>
              </a:extLst>
            </p:cNvPr>
            <p:cNvCxnSpPr/>
            <p:nvPr/>
          </p:nvCxnSpPr>
          <p:spPr>
            <a:xfrm flipH="1">
              <a:off x="4249389" y="3387832"/>
              <a:ext cx="128359" cy="99239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473264A4-BCE7-4ADD-9169-5EEED428B172}"/>
                </a:ext>
              </a:extLst>
            </p:cNvPr>
            <p:cNvCxnSpPr/>
            <p:nvPr/>
          </p:nvCxnSpPr>
          <p:spPr>
            <a:xfrm flipH="1">
              <a:off x="4143092" y="2162142"/>
              <a:ext cx="234657" cy="9882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C988F031-021C-4A3B-BF85-AA054DE37981}"/>
                </a:ext>
              </a:extLst>
            </p:cNvPr>
            <p:cNvCxnSpPr/>
            <p:nvPr/>
          </p:nvCxnSpPr>
          <p:spPr>
            <a:xfrm flipH="1" flipV="1">
              <a:off x="4238407" y="1936405"/>
              <a:ext cx="150324" cy="7963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BA5ECE3-0F4A-470D-8E19-C0F46D2BDD1D}"/>
                  </a:ext>
                </a:extLst>
              </p:cNvPr>
              <p:cNvSpPr txBox="1"/>
              <p:nvPr/>
            </p:nvSpPr>
            <p:spPr>
              <a:xfrm>
                <a:off x="2556622" y="4153554"/>
                <a:ext cx="3616439" cy="4901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2000" b="0" baseline="0" dirty="0">
                    <a:solidFill>
                      <a:schemeClr val="tx2"/>
                    </a:solidFill>
                    <a:latin typeface="Brandon Text Regular" panose="020B0503020203060203" pitchFamily="34" charset="0"/>
                  </a:rPr>
                  <a:t>P</a:t>
                </a:r>
                <a:r>
                  <a:rPr lang="fr-FR" sz="2000" b="0" dirty="0">
                    <a:solidFill>
                      <a:schemeClr val="tx2"/>
                    </a:solidFill>
                    <a:latin typeface="Brandon Text Regular" panose="020B050302020306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b="0" i="1" baseline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2000" b="0" i="1" baseline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000" b="0" i="0" baseline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sz="2000" b="0" i="1" baseline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 b="0" i="0" baseline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  <m:sub>
                                <m:r>
                                  <a:rPr lang="fr-FR" sz="2000" b="0" i="0" baseline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fr-FR" sz="2000" b="0" i="1" baseline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000" b="0" i="0" baseline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000" b="0" i="1" baseline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2000" b="0" i="0" baseline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baseline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b="0" i="0" baseline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a:rPr lang="fr-FR" sz="2000" b="0" i="0" baseline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sSubSup>
                      <m:sSubSupPr>
                        <m:ctrlPr>
                          <a:rPr lang="fr-FR" sz="2000" b="0" i="1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  <m:sup>
                        <m:r>
                          <a:rPr lang="fr-FR" sz="2000" b="0" i="0" baseline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2000" b="0" i="0" baseline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000" baseline="0" dirty="0">
                  <a:solidFill>
                    <a:schemeClr val="tx2"/>
                  </a:solidFill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BA5ECE3-0F4A-470D-8E19-C0F46D2BD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622" y="4153554"/>
                <a:ext cx="3616439" cy="490199"/>
              </a:xfrm>
              <a:prstGeom prst="rect">
                <a:avLst/>
              </a:prstGeom>
              <a:blipFill>
                <a:blip r:embed="rId4"/>
                <a:stretch>
                  <a:fillRect l="-4209"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re 1">
            <a:extLst>
              <a:ext uri="{FF2B5EF4-FFF2-40B4-BE49-F238E27FC236}">
                <a16:creationId xmlns:a16="http://schemas.microsoft.com/office/drawing/2014/main" id="{95EE31DD-3DA5-4934-9C21-3CB0BA6DB349}"/>
              </a:ext>
            </a:extLst>
          </p:cNvPr>
          <p:cNvSpPr txBox="1">
            <a:spLocks/>
          </p:cNvSpPr>
          <p:nvPr/>
        </p:nvSpPr>
        <p:spPr>
          <a:xfrm>
            <a:off x="0" y="265885"/>
            <a:ext cx="6120680" cy="417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/>
              <a:t>Annexe: Modélisation des Forces Magnétiques</a:t>
            </a:r>
            <a:endParaRPr lang="en-GB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9CCA58-234B-40B6-98DE-2B002A3F1119}"/>
              </a:ext>
            </a:extLst>
          </p:cNvPr>
          <p:cNvSpPr txBox="1"/>
          <p:nvPr/>
        </p:nvSpPr>
        <p:spPr>
          <a:xfrm>
            <a:off x="310449" y="3449356"/>
            <a:ext cx="8444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On peut montrer théoriquement une concentration des efforts au niveau d’un saut de perméabilité (interface air-fer):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FB9ADB4-B9FB-4D6B-93E7-B9A3F093895A}"/>
                  </a:ext>
                </a:extLst>
              </p:cNvPr>
              <p:cNvSpPr txBox="1"/>
              <p:nvPr/>
            </p:nvSpPr>
            <p:spPr>
              <a:xfrm>
                <a:off x="4735057" y="5045856"/>
                <a:ext cx="15501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randon Text Regular" panose="020B0503020203060203" pitchFamily="34" charset="0"/>
                  </a:rPr>
                  <a:t>quand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dirty="0"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FB9ADB4-B9FB-4D6B-93E7-B9A3F0938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057" y="5045856"/>
                <a:ext cx="1550168" cy="369332"/>
              </a:xfrm>
              <a:prstGeom prst="rect">
                <a:avLst/>
              </a:prstGeom>
              <a:blipFill>
                <a:blip r:embed="rId5"/>
                <a:stretch>
                  <a:fillRect l="-3543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ZoneTexte 35">
            <a:extLst>
              <a:ext uri="{FF2B5EF4-FFF2-40B4-BE49-F238E27FC236}">
                <a16:creationId xmlns:a16="http://schemas.microsoft.com/office/drawing/2014/main" id="{7C8A2A1F-F5E1-486A-AD8B-BDA2C2C5BDB2}"/>
              </a:ext>
            </a:extLst>
          </p:cNvPr>
          <p:cNvSpPr txBox="1"/>
          <p:nvPr/>
        </p:nvSpPr>
        <p:spPr>
          <a:xfrm>
            <a:off x="310449" y="5956364"/>
            <a:ext cx="6070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Champ magnétique constant dans l’entrefer -&gt; FSE radiale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F0B523E-9C3F-4152-BFE8-0DA38E2359FD}"/>
                  </a:ext>
                </a:extLst>
              </p:cNvPr>
              <p:cNvSpPr txBox="1"/>
              <p:nvPr/>
            </p:nvSpPr>
            <p:spPr>
              <a:xfrm>
                <a:off x="2777462" y="4901162"/>
                <a:ext cx="1858522" cy="567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a:rPr lang="fr-FR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0 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a:rPr lang="fr-FR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sub>
                        <m:sup>
                          <m:r>
                            <a:rPr lang="fr-FR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F0B523E-9C3F-4152-BFE8-0DA38E235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462" y="4901162"/>
                <a:ext cx="1858522" cy="5674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574483-F069-423D-8FB3-E77C09A06D24}"/>
                  </a:ext>
                </a:extLst>
              </p:cNvPr>
              <p:cNvSpPr txBox="1"/>
              <p:nvPr/>
            </p:nvSpPr>
            <p:spPr>
              <a:xfrm>
                <a:off x="6397505" y="5809593"/>
                <a:ext cx="2586424" cy="6628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1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1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1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ag</m:t>
                          </m:r>
                        </m:sub>
                      </m:sSub>
                      <m:r>
                        <a:rPr lang="fr-FR" sz="11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1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1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1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fr-FR" sz="11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1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fr-FR" sz="11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Sup>
                            <m:sSubSupPr>
                              <m:ctrlPr>
                                <a:rPr lang="fr-FR" sz="11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fr-FR" sz="11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1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  <m:sup>
                              <m:r>
                                <a:rPr lang="fr-FR" sz="11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fr-FR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f>
                            <m:fPr>
                              <m:ctrlPr>
                                <a:rPr lang="fr-FR" sz="11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1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1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fr-FR" sz="11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11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sz="11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1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1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fr-FR" sz="1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1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fr-FR" sz="11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1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1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sSub>
                        <m:sSubPr>
                          <m:ctrlPr>
                            <a:rPr lang="fr-FR" sz="1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1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1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sSub>
                        <m:sSubPr>
                          <m:ctrlPr>
                            <a:rPr lang="fr-FR" sz="1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1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</m:oMath>
                  </m:oMathPara>
                </a14:m>
                <a:endParaRPr lang="fr-FR" sz="1100" dirty="0"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574483-F069-423D-8FB3-E77C09A06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505" y="5809593"/>
                <a:ext cx="2586424" cy="6628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702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  <p:bldP spid="36" grpId="0"/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Annexe: Cas Analytique</a:t>
            </a:r>
            <a:endParaRPr lang="en-GB" dirty="0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20D60165-6055-4F6C-83E9-CD8D381B97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170" y="1052736"/>
            <a:ext cx="8765252" cy="4319587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  <a:latin typeface="Brandon Text Regular" panose="020B0503020203060203" pitchFamily="34" charset="0"/>
                <a:ea typeface="+mn-ea"/>
                <a:cs typeface="+mn-cs"/>
              </a:rPr>
              <a:t>Etude analytique d’un cas simplifié: Mise en évidence du problème</a:t>
            </a:r>
            <a:endParaRPr lang="en-GB" sz="2000" dirty="0">
              <a:solidFill>
                <a:schemeClr val="tx1"/>
              </a:solidFill>
              <a:latin typeface="Brandon Text Regular" panose="020B0503020203060203" pitchFamily="34" charset="0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A4C8064-5E9B-4151-90C7-20367C424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013" y="1663700"/>
            <a:ext cx="4664323" cy="47482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22D0B80-C57C-46B5-8115-9DC169DE0067}"/>
              </a:ext>
            </a:extLst>
          </p:cNvPr>
          <p:cNvSpPr txBox="1"/>
          <p:nvPr/>
        </p:nvSpPr>
        <p:spPr>
          <a:xfrm>
            <a:off x="196578" y="1951672"/>
            <a:ext cx="39157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randon Text Regular" panose="020B0503020203060203" pitchFamily="34" charset="0"/>
              </a:rPr>
              <a:t>Machine sans encoche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randon Text Regular" panose="020B0503020203060203" pitchFamily="34" charset="0"/>
              </a:rPr>
              <a:t>Formulation potentiel vecteur.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randon Text Regular" panose="020B0503020203060203" pitchFamily="34" charset="0"/>
              </a:rPr>
              <a:t>Potentiel magnétique sinusoïdal imposé au milieu de l’entrefer.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randon Text Regular" panose="020B0503020203060203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25A30D2-85A1-4017-9398-B6CA4AD93364}"/>
              </a:ext>
            </a:extLst>
          </p:cNvPr>
          <p:cNvGrpSpPr/>
          <p:nvPr/>
        </p:nvGrpSpPr>
        <p:grpSpPr>
          <a:xfrm>
            <a:off x="182169" y="4251022"/>
            <a:ext cx="3585182" cy="2334982"/>
            <a:chOff x="182169" y="4251022"/>
            <a:chExt cx="3585182" cy="2334982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20EDE6C1-1BB1-435B-9B94-EC7BE42D91DD}"/>
                </a:ext>
              </a:extLst>
            </p:cNvPr>
            <p:cNvGrpSpPr/>
            <p:nvPr/>
          </p:nvGrpSpPr>
          <p:grpSpPr>
            <a:xfrm>
              <a:off x="182169" y="4251022"/>
              <a:ext cx="3585182" cy="2334982"/>
              <a:chOff x="5055698" y="1617893"/>
              <a:chExt cx="4357266" cy="2768138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 rotWithShape="1">
              <a:blip r:embed="rId3"/>
              <a:srcRect l="20113" t="31211" r="9736" b="6777"/>
              <a:stretch/>
            </p:blipFill>
            <p:spPr>
              <a:xfrm>
                <a:off x="5055698" y="1617893"/>
                <a:ext cx="3882045" cy="2768138"/>
              </a:xfrm>
              <a:prstGeom prst="rect">
                <a:avLst/>
              </a:prstGeom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7730292" y="3348728"/>
                <a:ext cx="1445966" cy="474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aseline="0" dirty="0">
                    <a:latin typeface="Brandon Text Regular" panose="020B0503020203060203" pitchFamily="34" charset="0"/>
                  </a:rPr>
                  <a:t>= 45 mm</a:t>
                </a:r>
                <a:endParaRPr lang="en-GB" sz="2000" baseline="0" dirty="0">
                  <a:latin typeface="Brandon Text Regular" panose="020B0503020203060203" pitchFamily="34" charset="0"/>
                </a:endParaRP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7194958" y="1617893"/>
                <a:ext cx="2218006" cy="766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randon Text Regular" panose="020B0503020203060203" pitchFamily="34" charset="0"/>
                  </a:rPr>
                  <a:t>Machine </a:t>
                </a:r>
              </a:p>
              <a:p>
                <a:r>
                  <a:rPr lang="fr-FR" dirty="0">
                    <a:latin typeface="Brandon Text Regular" panose="020B0503020203060203" pitchFamily="34" charset="0"/>
                  </a:rPr>
                  <a:t>« sans encoche »</a:t>
                </a:r>
                <a:endParaRPr lang="en-GB" dirty="0">
                  <a:latin typeface="Brandon Text Regular" panose="020B0503020203060203" pitchFamily="34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9BABCD-A0BD-4CE3-80BE-D10CF8F69AE4}"/>
                </a:ext>
              </a:extLst>
            </p:cNvPr>
            <p:cNvSpPr/>
            <p:nvPr/>
          </p:nvSpPr>
          <p:spPr>
            <a:xfrm>
              <a:off x="1942365" y="4270332"/>
              <a:ext cx="1805031" cy="545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randon Text Regular" panose="020B0503020203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5370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Annexe: Analyse analytique de la FSE</a:t>
            </a:r>
            <a:endParaRPr lang="en-GB" dirty="0"/>
          </a:p>
        </p:txBody>
      </p:sp>
      <p:sp>
        <p:nvSpPr>
          <p:cNvPr id="1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265141" y="953254"/>
            <a:ext cx="8765252" cy="545695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  <a:latin typeface="Brandon Text Regular" panose="020B0503020203060203" pitchFamily="34" charset="0"/>
              </a:rPr>
              <a:t>Une loi de transfert dans un cas simplifié:</a:t>
            </a:r>
            <a:endParaRPr lang="en-GB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2485066" y="1574632"/>
                <a:ext cx="3167727" cy="762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i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i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i="1">
                                  <a:solidFill>
                                    <a:srgbClr val="F07E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solidFill>
                                    <a:srgbClr val="F07E1C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>
                                  <a:solidFill>
                                    <a:srgbClr val="F07E1C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  <m:r>
                            <a:rPr lang="fr-FR" sz="2000" i="1">
                              <a:solidFill>
                                <a:srgbClr val="F07E1C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i="1">
                              <a:solidFill>
                                <a:srgbClr val="F07E1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i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200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2000">
                                      <a:latin typeface="Cambria Math" panose="02040503050406030204" pitchFamily="18" charset="0"/>
                                    </a:rPr>
                                    <m:t>ag</m:t>
                                  </m:r>
                                </m:sub>
                              </m:sSub>
                              <m:r>
                                <a:rPr lang="fr-F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2000" i="1">
                                  <a:solidFill>
                                    <a:srgbClr val="F07E1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2000" i="1">
                                  <a:solidFill>
                                    <a:srgbClr val="F07E1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ag</m:t>
                                  </m:r>
                                </m:sub>
                              </m:sSub>
                              <m: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solidFill>
                                        <a:srgbClr val="F07E1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2000" b="0" i="0" smtClean="0">
                                      <a:solidFill>
                                        <a:srgbClr val="F07E1C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2000" b="0" i="0" smtClean="0">
                                      <a:solidFill>
                                        <a:srgbClr val="F07E1C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066" y="1574632"/>
                <a:ext cx="3167727" cy="7620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2486099" y="2643781"/>
                <a:ext cx="4542910" cy="5978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Avec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8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fr-FR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ag</m:t>
                            </m:r>
                          </m:sub>
                        </m:sSub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1800" b="0" i="1" smtClean="0">
                                <a:solidFill>
                                  <a:srgbClr val="F07E1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solidFill>
                                  <a:srgbClr val="F07E1C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solidFill>
                                  <a:srgbClr val="F07E1C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</m:e>
                    </m:d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ag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fr-FR" sz="1800" b="0" i="1" smtClean="0">
                                        <a:solidFill>
                                          <a:srgbClr val="F07E1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800" b="0" i="0" smtClean="0">
                                        <a:solidFill>
                                          <a:srgbClr val="F07E1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sz="1800" b="0" i="0" smtClean="0">
                                        <a:solidFill>
                                          <a:srgbClr val="F07E1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fr-FR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ag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fr-FR" sz="1800" b="0" i="1" smtClean="0">
                                        <a:solidFill>
                                          <a:srgbClr val="F07E1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800" b="0" i="0" smtClean="0">
                                        <a:solidFill>
                                          <a:srgbClr val="F07E1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FR" sz="1800" b="0" i="0" smtClean="0">
                                        <a:solidFill>
                                          <a:srgbClr val="F07E1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099" y="2643781"/>
                <a:ext cx="4542910" cy="597856"/>
              </a:xfrm>
              <a:prstGeom prst="rect">
                <a:avLst/>
              </a:prstGeom>
              <a:blipFill>
                <a:blip r:embed="rId4"/>
                <a:stretch>
                  <a:fillRect l="-12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>
            <a:extLst>
              <a:ext uri="{FF2B5EF4-FFF2-40B4-BE49-F238E27FC236}">
                <a16:creationId xmlns:a16="http://schemas.microsoft.com/office/drawing/2014/main" id="{0DBCBB3B-AE0C-41D3-B5E8-F8FA1EF3B1CB}"/>
              </a:ext>
            </a:extLst>
          </p:cNvPr>
          <p:cNvGrpSpPr/>
          <p:nvPr/>
        </p:nvGrpSpPr>
        <p:grpSpPr>
          <a:xfrm>
            <a:off x="5905458" y="4472211"/>
            <a:ext cx="2960458" cy="2109180"/>
            <a:chOff x="5261955" y="3355573"/>
            <a:chExt cx="3955985" cy="2768138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5"/>
            <a:srcRect l="20113" t="31211" r="9736" b="6777"/>
            <a:stretch/>
          </p:blipFill>
          <p:spPr>
            <a:xfrm>
              <a:off x="5261955" y="3355573"/>
              <a:ext cx="3882045" cy="2768138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7977264" y="5060766"/>
              <a:ext cx="1240676" cy="44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aseline="0" dirty="0"/>
                <a:t>= 45 mm</a:t>
              </a:r>
              <a:endParaRPr lang="en-GB" sz="1600" baseline="0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345680" y="3355573"/>
              <a:ext cx="17427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Machine </a:t>
              </a:r>
            </a:p>
            <a:p>
              <a:r>
                <a:rPr lang="fr-FR" dirty="0"/>
                <a:t>« sans encoche »</a:t>
              </a:r>
              <a:endParaRPr lang="en-GB" dirty="0"/>
            </a:p>
          </p:txBody>
        </p:sp>
      </p:grpSp>
      <p:sp>
        <p:nvSpPr>
          <p:cNvPr id="7" name="ZoneTexte 6"/>
          <p:cNvSpPr txBox="1"/>
          <p:nvPr/>
        </p:nvSpPr>
        <p:spPr>
          <a:xfrm rot="10800000" flipV="1">
            <a:off x="45064" y="6505374"/>
            <a:ext cx="5196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PILE R., </a:t>
            </a:r>
            <a:r>
              <a:rPr lang="fr-FR" sz="1200" i="1" dirty="0"/>
              <a:t>et al.</a:t>
            </a:r>
            <a:r>
              <a:rPr lang="fr-FR" sz="1200" dirty="0"/>
              <a:t> “Application </a:t>
            </a:r>
            <a:r>
              <a:rPr lang="fr-FR" sz="1200" dirty="0" err="1"/>
              <a:t>Limits</a:t>
            </a:r>
            <a:r>
              <a:rPr lang="fr-FR" sz="1200" dirty="0"/>
              <a:t> of the </a:t>
            </a:r>
            <a:r>
              <a:rPr lang="fr-FR" sz="1200" dirty="0" err="1"/>
              <a:t>Airgap</a:t>
            </a:r>
            <a:r>
              <a:rPr lang="fr-FR" sz="1200" dirty="0"/>
              <a:t> Maxwell </a:t>
            </a:r>
            <a:r>
              <a:rPr lang="fr-FR" sz="1200" dirty="0" err="1"/>
              <a:t>Tensor</a:t>
            </a:r>
            <a:r>
              <a:rPr lang="fr-FR" sz="1200" dirty="0"/>
              <a:t>”, CEFC 2018.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A4BB44E-E747-4A12-AEBC-BA565CFBC5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4" b="11650"/>
          <a:stretch/>
        </p:blipFill>
        <p:spPr>
          <a:xfrm>
            <a:off x="333417" y="3665780"/>
            <a:ext cx="5438733" cy="226214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B3625AF-B5BA-4950-B351-B1195C27D5BB}"/>
              </a:ext>
            </a:extLst>
          </p:cNvPr>
          <p:cNvSpPr txBox="1"/>
          <p:nvPr/>
        </p:nvSpPr>
        <p:spPr>
          <a:xfrm rot="16200000">
            <a:off x="-348473" y="4702440"/>
            <a:ext cx="1125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Radial FSE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549106-46FF-4D27-B455-BB17F36C7DC9}"/>
              </a:ext>
            </a:extLst>
          </p:cNvPr>
          <p:cNvSpPr txBox="1"/>
          <p:nvPr/>
        </p:nvSpPr>
        <p:spPr>
          <a:xfrm>
            <a:off x="2266950" y="5951656"/>
            <a:ext cx="1316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Nombre d’onde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91C0714-DCDF-4312-865F-EF655D6109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3336" y="3669282"/>
            <a:ext cx="609600" cy="1162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6C647A4-85D9-4EEC-BD34-E422EE90435C}"/>
                  </a:ext>
                </a:extLst>
              </p:cNvPr>
              <p:cNvSpPr/>
              <p:nvPr/>
            </p:nvSpPr>
            <p:spPr>
              <a:xfrm>
                <a:off x="4028766" y="3601300"/>
                <a:ext cx="1887427" cy="12175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lnSpc>
                    <a:spcPct val="150000"/>
                  </a:lnSpc>
                </a:pPr>
                <a:r>
                  <a:rPr lang="fr-FR" sz="1600" dirty="0">
                    <a:solidFill>
                      <a:schemeClr val="tx1"/>
                    </a:solidFill>
                  </a:rPr>
                  <a:t>FSE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ag</m:t>
                        </m:r>
                      </m:sub>
                    </m:sSub>
                  </m:oMath>
                </a14:m>
                <a:endParaRPr lang="fr-FR" sz="16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1600" dirty="0">
                    <a:solidFill>
                      <a:schemeClr val="tx1"/>
                    </a:solidFill>
                  </a:rPr>
                  <a:t>FSE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r-FR" sz="1600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600" dirty="0">
                    <a:solidFill>
                      <a:schemeClr val="tx1"/>
                    </a:solidFill>
                  </a:rPr>
                  <a:t>FSE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r-FR" sz="1600" dirty="0">
                    <a:solidFill>
                      <a:schemeClr val="tx1"/>
                    </a:solidFill>
                  </a:rPr>
                  <a:t> using (1) </a:t>
                </a:r>
              </a:p>
              <a:p>
                <a:pPr>
                  <a:lnSpc>
                    <a:spcPct val="150000"/>
                  </a:lnSpc>
                </a:pPr>
                <a:endParaRPr lang="fr-FR" sz="16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1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6C647A4-85D9-4EEC-BD34-E422EE9043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8766" y="3601300"/>
                <a:ext cx="1887427" cy="1217533"/>
              </a:xfrm>
              <a:prstGeom prst="rect">
                <a:avLst/>
              </a:prstGeom>
              <a:blipFill>
                <a:blip r:embed="rId8"/>
                <a:stretch>
                  <a:fillRect l="-1274" b="-344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294F91B4-DDC6-4066-87CE-A4B3D8F21AC5}"/>
              </a:ext>
            </a:extLst>
          </p:cNvPr>
          <p:cNvSpPr txBox="1"/>
          <p:nvPr/>
        </p:nvSpPr>
        <p:spPr>
          <a:xfrm>
            <a:off x="5833517" y="174610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387896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Annexe: Erreur numérique</a:t>
            </a:r>
            <a:br>
              <a:rPr lang="fr-FR" dirty="0"/>
            </a:br>
            <a:endParaRPr lang="en-GB" dirty="0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20D60165-6055-4F6C-83E9-CD8D381B97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938" y="776282"/>
            <a:ext cx="8765252" cy="4319587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  <a:latin typeface="Brandon Text Regular" panose="020B0503020203060203" pitchFamily="34" charset="0"/>
                <a:ea typeface="+mn-ea"/>
                <a:cs typeface="+mn-cs"/>
              </a:rPr>
              <a:t>Etude analytique d’un cas simplifié: Mise en évidence du problème</a:t>
            </a:r>
            <a:endParaRPr lang="en-GB" sz="2000" dirty="0">
              <a:solidFill>
                <a:schemeClr val="tx1"/>
              </a:solidFill>
              <a:latin typeface="Brandon Text Regular" panose="020B0503020203060203" pitchFamily="34" charset="0"/>
              <a:ea typeface="+mn-ea"/>
              <a:cs typeface="+mn-cs"/>
            </a:endParaRPr>
          </a:p>
        </p:txBody>
      </p:sp>
      <p:sp>
        <p:nvSpPr>
          <p:cNvPr id="77" name="Oval 1029">
            <a:extLst>
              <a:ext uri="{FF2B5EF4-FFF2-40B4-BE49-F238E27FC236}">
                <a16:creationId xmlns:a16="http://schemas.microsoft.com/office/drawing/2014/main" id="{322FB9F5-1363-4C3D-8663-10D5411EB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00519" y="2817602"/>
            <a:ext cx="7916135" cy="7485671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>
            <a:solidFill>
              <a:sysClr val="window" lastClr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1030">
            <a:extLst>
              <a:ext uri="{FF2B5EF4-FFF2-40B4-BE49-F238E27FC236}">
                <a16:creationId xmlns:a16="http://schemas.microsoft.com/office/drawing/2014/main" id="{F0D12441-3CEA-47FB-A75B-81FF32266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72952" y="3898701"/>
            <a:ext cx="5415465" cy="5414742"/>
          </a:xfrm>
          <a:prstGeom prst="ellipse">
            <a:avLst/>
          </a:prstGeom>
          <a:solidFill>
            <a:sysClr val="window" lastClr="FFFFFF"/>
          </a:solidFill>
          <a:ln w="12700">
            <a:solidFill>
              <a:sysClr val="window" lastClr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C90C15C-6E4C-4F8C-AF5F-9A195A6D1FF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89026" y="9003361"/>
            <a:ext cx="681501" cy="662568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altLang="fr-FR" sz="2400" kern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CC35AEA-17C6-443D-83A0-3A5C60D56BB5}"/>
              </a:ext>
            </a:extLst>
          </p:cNvPr>
          <p:cNvSpPr>
            <a:spLocks noChangeArrowheads="1"/>
          </p:cNvSpPr>
          <p:nvPr/>
        </p:nvSpPr>
        <p:spPr bwMode="auto">
          <a:xfrm rot="12626119">
            <a:off x="2666860" y="7535883"/>
            <a:ext cx="681501" cy="662568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altLang="fr-FR" sz="2400" kern="0">
              <a:solidFill>
                <a:prstClr val="white"/>
              </a:solidFill>
              <a:latin typeface="Brandon Text Regular" panose="020B050302020306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8AA1B73-89E9-4ED4-8796-7DC9C1FB1F3A}"/>
              </a:ext>
            </a:extLst>
          </p:cNvPr>
          <p:cNvSpPr>
            <a:spLocks noChangeArrowheads="1"/>
          </p:cNvSpPr>
          <p:nvPr/>
        </p:nvSpPr>
        <p:spPr bwMode="auto">
          <a:xfrm rot="13905525">
            <a:off x="1773157" y="8544979"/>
            <a:ext cx="644442" cy="700669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altLang="fr-FR" sz="2400" kern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63C6B87-DAA8-4696-9C00-D6C9B56D5DD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674565" y="6150795"/>
            <a:ext cx="737687" cy="662568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712F3B-AF08-4B65-BCB9-8CED246EDA7C}"/>
              </a:ext>
            </a:extLst>
          </p:cNvPr>
          <p:cNvSpPr>
            <a:spLocks noChangeArrowheads="1"/>
          </p:cNvSpPr>
          <p:nvPr/>
        </p:nvSpPr>
        <p:spPr bwMode="auto">
          <a:xfrm rot="7214956" flipH="1">
            <a:off x="-69222" y="8635645"/>
            <a:ext cx="644442" cy="7207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altLang="fr-FR" sz="2400" kern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829B715-ABDF-43FA-974E-71A13E213EE4}"/>
              </a:ext>
            </a:extLst>
          </p:cNvPr>
          <p:cNvSpPr>
            <a:spLocks noChangeArrowheads="1"/>
          </p:cNvSpPr>
          <p:nvPr/>
        </p:nvSpPr>
        <p:spPr bwMode="auto">
          <a:xfrm rot="8745527" flipH="1">
            <a:off x="-1210195" y="7634161"/>
            <a:ext cx="737687" cy="71270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altLang="fr-FR" sz="2400" kern="0">
              <a:solidFill>
                <a:prstClr val="white"/>
              </a:solidFill>
              <a:latin typeface="Brandon Text Regular" panose="020B0503020203060203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E6C3996-FD76-45A4-80BF-ED09E026FCF6}"/>
              </a:ext>
            </a:extLst>
          </p:cNvPr>
          <p:cNvSpPr>
            <a:spLocks noChangeArrowheads="1"/>
          </p:cNvSpPr>
          <p:nvPr/>
        </p:nvSpPr>
        <p:spPr bwMode="auto">
          <a:xfrm rot="12834629" flipH="1">
            <a:off x="-1241981" y="4638940"/>
            <a:ext cx="773815" cy="662568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altLang="fr-FR" sz="2400" kern="0">
              <a:solidFill>
                <a:prstClr val="white"/>
              </a:solidFill>
              <a:latin typeface="Brandon Text Regular" panose="020B0503020203060203" pitchFamily="34" charset="0"/>
            </a:endParaRPr>
          </a:p>
        </p:txBody>
      </p: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00CA560C-76C6-4729-8654-99111B27F15E}"/>
              </a:ext>
            </a:extLst>
          </p:cNvPr>
          <p:cNvGrpSpPr/>
          <p:nvPr/>
        </p:nvGrpSpPr>
        <p:grpSpPr>
          <a:xfrm>
            <a:off x="-679866" y="8401945"/>
            <a:ext cx="383979" cy="347002"/>
            <a:chOff x="5459956" y="3910444"/>
            <a:chExt cx="334850" cy="320005"/>
          </a:xfrm>
        </p:grpSpPr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F15A7F77-C85D-41E0-8F13-7DE88F3E1C5B}"/>
                </a:ext>
              </a:extLst>
            </p:cNvPr>
            <p:cNvSpPr/>
            <p:nvPr/>
          </p:nvSpPr>
          <p:spPr>
            <a:xfrm>
              <a:off x="5459956" y="3910444"/>
              <a:ext cx="334850" cy="320005"/>
            </a:xfrm>
            <a:prstGeom prst="ellipse">
              <a:avLst/>
            </a:prstGeom>
            <a:solidFill>
              <a:srgbClr val="FF000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Brandon Text Regular"/>
              </a:endParaRPr>
            </a:p>
          </p:txBody>
        </p: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33629FD8-604F-40AD-95B5-DE0B1A962477}"/>
                </a:ext>
              </a:extLst>
            </p:cNvPr>
            <p:cNvCxnSpPr>
              <a:cxnSpLocks/>
              <a:stCxn id="129" idx="0"/>
              <a:endCxn id="129" idx="4"/>
            </p:cNvCxnSpPr>
            <p:nvPr/>
          </p:nvCxnSpPr>
          <p:spPr>
            <a:xfrm>
              <a:off x="5627381" y="3910444"/>
              <a:ext cx="0" cy="320005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id="{F2FCAF96-7685-4951-B581-613216189B8B}"/>
                </a:ext>
              </a:extLst>
            </p:cNvPr>
            <p:cNvCxnSpPr>
              <a:cxnSpLocks/>
              <a:stCxn id="129" idx="2"/>
              <a:endCxn id="129" idx="6"/>
            </p:cNvCxnSpPr>
            <p:nvPr/>
          </p:nvCxnSpPr>
          <p:spPr>
            <a:xfrm>
              <a:off x="5459956" y="4070447"/>
              <a:ext cx="334850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D224E416-1DD8-4A69-9AD4-3C928CE91A5A}"/>
              </a:ext>
            </a:extLst>
          </p:cNvPr>
          <p:cNvGrpSpPr/>
          <p:nvPr/>
        </p:nvGrpSpPr>
        <p:grpSpPr>
          <a:xfrm>
            <a:off x="847036" y="9110470"/>
            <a:ext cx="383980" cy="347002"/>
            <a:chOff x="5459955" y="3910444"/>
            <a:chExt cx="334851" cy="320005"/>
          </a:xfrm>
        </p:grpSpPr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FE8B861C-DDCC-4EC3-A189-5BEACF42FD17}"/>
                </a:ext>
              </a:extLst>
            </p:cNvPr>
            <p:cNvSpPr/>
            <p:nvPr/>
          </p:nvSpPr>
          <p:spPr>
            <a:xfrm>
              <a:off x="5459956" y="3910444"/>
              <a:ext cx="334850" cy="320005"/>
            </a:xfrm>
            <a:prstGeom prst="ellipse">
              <a:avLst/>
            </a:prstGeom>
            <a:solidFill>
              <a:srgbClr val="FF000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Brandon Text Regular"/>
              </a:endParaRPr>
            </a:p>
          </p:txBody>
        </p:sp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id="{A4D85748-F36A-40A1-8403-B9AC99A6684B}"/>
                </a:ext>
              </a:extLst>
            </p:cNvPr>
            <p:cNvCxnSpPr>
              <a:cxnSpLocks/>
              <a:stCxn id="126" idx="0"/>
              <a:endCxn id="126" idx="4"/>
            </p:cNvCxnSpPr>
            <p:nvPr/>
          </p:nvCxnSpPr>
          <p:spPr>
            <a:xfrm>
              <a:off x="5627381" y="3910444"/>
              <a:ext cx="0" cy="320005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8B08727A-EB78-4661-BA1E-EEBBA4609588}"/>
                </a:ext>
              </a:extLst>
            </p:cNvPr>
            <p:cNvCxnSpPr>
              <a:cxnSpLocks/>
              <a:stCxn id="126" idx="2"/>
              <a:endCxn id="126" idx="6"/>
            </p:cNvCxnSpPr>
            <p:nvPr/>
          </p:nvCxnSpPr>
          <p:spPr>
            <a:xfrm>
              <a:off x="5459955" y="4070450"/>
              <a:ext cx="334849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506D45F1-1B98-4791-A94D-A1FCB047370A}"/>
              </a:ext>
            </a:extLst>
          </p:cNvPr>
          <p:cNvGrpSpPr/>
          <p:nvPr/>
        </p:nvGrpSpPr>
        <p:grpSpPr>
          <a:xfrm>
            <a:off x="2458305" y="8261568"/>
            <a:ext cx="383979" cy="347002"/>
            <a:chOff x="2190642" y="5673195"/>
            <a:chExt cx="231933" cy="221651"/>
          </a:xfrm>
        </p:grpSpPr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534DA19F-BF73-4CC4-9B70-2A2061EC2197}"/>
                </a:ext>
              </a:extLst>
            </p:cNvPr>
            <p:cNvSpPr/>
            <p:nvPr/>
          </p:nvSpPr>
          <p:spPr>
            <a:xfrm>
              <a:off x="2190642" y="5673195"/>
              <a:ext cx="231933" cy="221651"/>
            </a:xfrm>
            <a:prstGeom prst="ellipse">
              <a:avLst/>
            </a:prstGeom>
            <a:solidFill>
              <a:srgbClr val="0069A1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Brandon Text Regular"/>
              </a:endParaRPr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831051D3-50ED-408A-B0B6-4805A064E4D2}"/>
                </a:ext>
              </a:extLst>
            </p:cNvPr>
            <p:cNvSpPr/>
            <p:nvPr/>
          </p:nvSpPr>
          <p:spPr>
            <a:xfrm>
              <a:off x="2289982" y="5767394"/>
              <a:ext cx="45719" cy="45719"/>
            </a:xfrm>
            <a:prstGeom prst="ellipse">
              <a:avLst/>
            </a:prstGeom>
            <a:solidFill>
              <a:sysClr val="windowText" lastClr="000000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Brandon Text Regular"/>
              </a:endParaRPr>
            </a:p>
          </p:txBody>
        </p: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E6CB90DB-2358-4A64-84A0-4E7F4EF39391}"/>
              </a:ext>
            </a:extLst>
          </p:cNvPr>
          <p:cNvGrpSpPr/>
          <p:nvPr/>
        </p:nvGrpSpPr>
        <p:grpSpPr>
          <a:xfrm>
            <a:off x="1085166" y="9109999"/>
            <a:ext cx="383979" cy="347002"/>
            <a:chOff x="2190642" y="5673195"/>
            <a:chExt cx="231933" cy="221651"/>
          </a:xfrm>
        </p:grpSpPr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E65C569A-E99A-4800-9D2F-814AB04DAE69}"/>
                </a:ext>
              </a:extLst>
            </p:cNvPr>
            <p:cNvSpPr/>
            <p:nvPr/>
          </p:nvSpPr>
          <p:spPr>
            <a:xfrm>
              <a:off x="2190642" y="5673195"/>
              <a:ext cx="231933" cy="221651"/>
            </a:xfrm>
            <a:prstGeom prst="ellipse">
              <a:avLst/>
            </a:prstGeom>
            <a:solidFill>
              <a:srgbClr val="0069A1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Brandon Text Regular"/>
              </a:endParaRPr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E00D94AD-91B1-4BEB-A359-B2BE141713D9}"/>
                </a:ext>
              </a:extLst>
            </p:cNvPr>
            <p:cNvSpPr/>
            <p:nvPr/>
          </p:nvSpPr>
          <p:spPr>
            <a:xfrm>
              <a:off x="2289982" y="5767394"/>
              <a:ext cx="45719" cy="45719"/>
            </a:xfrm>
            <a:prstGeom prst="ellipse">
              <a:avLst/>
            </a:prstGeom>
            <a:solidFill>
              <a:sysClr val="windowText" lastClr="000000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Brandon Text Regular"/>
              </a:endParaRPr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7D1D4049-5951-4738-A924-3BC11FCD25F2}"/>
              </a:ext>
            </a:extLst>
          </p:cNvPr>
          <p:cNvGrpSpPr/>
          <p:nvPr/>
        </p:nvGrpSpPr>
        <p:grpSpPr>
          <a:xfrm>
            <a:off x="-506193" y="4269624"/>
            <a:ext cx="383980" cy="347002"/>
            <a:chOff x="2232586" y="2397747"/>
            <a:chExt cx="231934" cy="221651"/>
          </a:xfrm>
        </p:grpSpPr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690064D1-CC23-457B-AD31-397D144D2219}"/>
                </a:ext>
              </a:extLst>
            </p:cNvPr>
            <p:cNvSpPr/>
            <p:nvPr/>
          </p:nvSpPr>
          <p:spPr>
            <a:xfrm>
              <a:off x="2232587" y="2397747"/>
              <a:ext cx="231933" cy="221651"/>
            </a:xfrm>
            <a:prstGeom prst="ellipse">
              <a:avLst/>
            </a:prstGeom>
            <a:solidFill>
              <a:srgbClr val="146194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Brandon Text Regular" panose="020B0503020203060203" pitchFamily="34" charset="0"/>
              </a:endParaRPr>
            </a:p>
          </p:txBody>
        </p: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FACC0101-BEEC-4722-A6FA-769205537483}"/>
                </a:ext>
              </a:extLst>
            </p:cNvPr>
            <p:cNvCxnSpPr>
              <a:cxnSpLocks/>
              <a:stCxn id="119" idx="0"/>
              <a:endCxn id="119" idx="4"/>
            </p:cNvCxnSpPr>
            <p:nvPr/>
          </p:nvCxnSpPr>
          <p:spPr>
            <a:xfrm>
              <a:off x="2348553" y="2397747"/>
              <a:ext cx="0" cy="221651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3DD8C811-B399-4661-A4AF-07240D977975}"/>
                </a:ext>
              </a:extLst>
            </p:cNvPr>
            <p:cNvCxnSpPr>
              <a:cxnSpLocks/>
              <a:stCxn id="119" idx="2"/>
              <a:endCxn id="119" idx="6"/>
            </p:cNvCxnSpPr>
            <p:nvPr/>
          </p:nvCxnSpPr>
          <p:spPr>
            <a:xfrm>
              <a:off x="2232586" y="2508575"/>
              <a:ext cx="231933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BA4F456D-797F-434F-851F-61D96CF53EE0}"/>
              </a:ext>
            </a:extLst>
          </p:cNvPr>
          <p:cNvGrpSpPr/>
          <p:nvPr/>
        </p:nvGrpSpPr>
        <p:grpSpPr>
          <a:xfrm>
            <a:off x="-1348700" y="7009105"/>
            <a:ext cx="383979" cy="347002"/>
            <a:chOff x="2813161" y="2487372"/>
            <a:chExt cx="231933" cy="221651"/>
          </a:xfrm>
        </p:grpSpPr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D6908E87-F404-4C9D-B7D9-85C8FED05B93}"/>
                </a:ext>
              </a:extLst>
            </p:cNvPr>
            <p:cNvSpPr/>
            <p:nvPr/>
          </p:nvSpPr>
          <p:spPr>
            <a:xfrm>
              <a:off x="2813161" y="2487372"/>
              <a:ext cx="231933" cy="221651"/>
            </a:xfrm>
            <a:prstGeom prst="ellipse">
              <a:avLst/>
            </a:prstGeom>
            <a:solidFill>
              <a:srgbClr val="00B05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Brandon Text Regular" panose="020B0503020203060203" pitchFamily="34" charset="0"/>
              </a:endParaRPr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98305846-B48D-46D4-A00F-C986024C0A50}"/>
                </a:ext>
              </a:extLst>
            </p:cNvPr>
            <p:cNvSpPr/>
            <p:nvPr/>
          </p:nvSpPr>
          <p:spPr>
            <a:xfrm>
              <a:off x="2906107" y="2578374"/>
              <a:ext cx="54640" cy="45719"/>
            </a:xfrm>
            <a:prstGeom prst="ellipse">
              <a:avLst/>
            </a:prstGeom>
            <a:solidFill>
              <a:sysClr val="windowText" lastClr="000000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Brandon Text Regular" panose="020B0503020203060203" pitchFamily="34" charset="0"/>
              </a:endParaRPr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D05EA4E0-BC20-4DE9-991B-9DC4F2B4A57A}"/>
              </a:ext>
            </a:extLst>
          </p:cNvPr>
          <p:cNvGrpSpPr/>
          <p:nvPr/>
        </p:nvGrpSpPr>
        <p:grpSpPr>
          <a:xfrm>
            <a:off x="-412486" y="3502340"/>
            <a:ext cx="383980" cy="347002"/>
            <a:chOff x="2232586" y="2397747"/>
            <a:chExt cx="231934" cy="221651"/>
          </a:xfrm>
        </p:grpSpPr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477ADB2C-DE60-41A2-94F5-4B096A93D7E2}"/>
                </a:ext>
              </a:extLst>
            </p:cNvPr>
            <p:cNvSpPr/>
            <p:nvPr/>
          </p:nvSpPr>
          <p:spPr>
            <a:xfrm>
              <a:off x="2232587" y="2397747"/>
              <a:ext cx="231933" cy="221651"/>
            </a:xfrm>
            <a:prstGeom prst="ellipse">
              <a:avLst/>
            </a:prstGeom>
            <a:solidFill>
              <a:srgbClr val="146194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Brandon Text Regular" panose="020B0503020203060203" pitchFamily="34" charset="0"/>
              </a:endParaRPr>
            </a:p>
          </p:txBody>
        </p: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56C00878-B81D-4F02-B800-35B28C2F5E64}"/>
                </a:ext>
              </a:extLst>
            </p:cNvPr>
            <p:cNvCxnSpPr>
              <a:cxnSpLocks/>
              <a:stCxn id="114" idx="0"/>
              <a:endCxn id="114" idx="4"/>
            </p:cNvCxnSpPr>
            <p:nvPr/>
          </p:nvCxnSpPr>
          <p:spPr>
            <a:xfrm>
              <a:off x="2348553" y="2397747"/>
              <a:ext cx="0" cy="221651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AF3424F9-49A5-4E12-98BA-E04B7BCB94C1}"/>
                </a:ext>
              </a:extLst>
            </p:cNvPr>
            <p:cNvCxnSpPr>
              <a:cxnSpLocks/>
              <a:stCxn id="114" idx="2"/>
              <a:endCxn id="114" idx="6"/>
            </p:cNvCxnSpPr>
            <p:nvPr/>
          </p:nvCxnSpPr>
          <p:spPr>
            <a:xfrm>
              <a:off x="2232586" y="2508575"/>
              <a:ext cx="231933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</p:grp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6A0FBF1A-056C-448C-A528-BCB71675A185}"/>
              </a:ext>
            </a:extLst>
          </p:cNvPr>
          <p:cNvGrpSpPr/>
          <p:nvPr/>
        </p:nvGrpSpPr>
        <p:grpSpPr>
          <a:xfrm>
            <a:off x="-1365484" y="5514235"/>
            <a:ext cx="383979" cy="347002"/>
            <a:chOff x="2813161" y="2487372"/>
            <a:chExt cx="231933" cy="221651"/>
          </a:xfrm>
        </p:grpSpPr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B8A9F264-D856-496F-B465-0102C9A141D5}"/>
                </a:ext>
              </a:extLst>
            </p:cNvPr>
            <p:cNvSpPr/>
            <p:nvPr/>
          </p:nvSpPr>
          <p:spPr>
            <a:xfrm>
              <a:off x="2813161" y="2487372"/>
              <a:ext cx="231933" cy="221651"/>
            </a:xfrm>
            <a:prstGeom prst="ellipse">
              <a:avLst/>
            </a:prstGeom>
            <a:solidFill>
              <a:srgbClr val="00B05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Brandon Text Regular" panose="020B0503020203060203" pitchFamily="34" charset="0"/>
              </a:endParaRPr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446E925A-6F2C-4564-AEBF-11983DAF18E5}"/>
                </a:ext>
              </a:extLst>
            </p:cNvPr>
            <p:cNvSpPr/>
            <p:nvPr/>
          </p:nvSpPr>
          <p:spPr>
            <a:xfrm>
              <a:off x="2906107" y="2578374"/>
              <a:ext cx="54640" cy="45719"/>
            </a:xfrm>
            <a:prstGeom prst="ellipse">
              <a:avLst/>
            </a:prstGeom>
            <a:solidFill>
              <a:sysClr val="windowText" lastClr="000000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Brandon Text Regular" panose="020B0503020203060203" pitchFamily="34" charset="0"/>
              </a:endParaRPr>
            </a:p>
          </p:txBody>
        </p:sp>
      </p:grpSp>
      <p:sp>
        <p:nvSpPr>
          <p:cNvPr id="94" name="Organigramme : Connecteur 93">
            <a:extLst>
              <a:ext uri="{FF2B5EF4-FFF2-40B4-BE49-F238E27FC236}">
                <a16:creationId xmlns:a16="http://schemas.microsoft.com/office/drawing/2014/main" id="{72DC1720-3BE0-4037-AFC3-B1BB3B1BD5B0}"/>
              </a:ext>
            </a:extLst>
          </p:cNvPr>
          <p:cNvSpPr/>
          <p:nvPr/>
        </p:nvSpPr>
        <p:spPr>
          <a:xfrm>
            <a:off x="-1962923" y="4107348"/>
            <a:ext cx="4876911" cy="4906175"/>
          </a:xfrm>
          <a:prstGeom prst="flowChartConnector">
            <a:avLst/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Oval 1029">
            <a:extLst>
              <a:ext uri="{FF2B5EF4-FFF2-40B4-BE49-F238E27FC236}">
                <a16:creationId xmlns:a16="http://schemas.microsoft.com/office/drawing/2014/main" id="{3BEB5F75-57C4-491C-80E4-106132A2F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71004" y="4272292"/>
            <a:ext cx="4547794" cy="4547187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>
            <a:solidFill>
              <a:sysClr val="window" lastClr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Organigramme : Connecteur 95">
            <a:extLst>
              <a:ext uri="{FF2B5EF4-FFF2-40B4-BE49-F238E27FC236}">
                <a16:creationId xmlns:a16="http://schemas.microsoft.com/office/drawing/2014/main" id="{3290161B-C003-43B0-A891-45D2393FF30B}"/>
              </a:ext>
            </a:extLst>
          </p:cNvPr>
          <p:cNvSpPr/>
          <p:nvPr/>
        </p:nvSpPr>
        <p:spPr>
          <a:xfrm>
            <a:off x="26805" y="6186159"/>
            <a:ext cx="681503" cy="627428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randon Text Regular" panose="020B0503020203060203" pitchFamily="34" charset="0"/>
            </a:endParaRPr>
          </a:p>
        </p:txBody>
      </p:sp>
      <p:sp>
        <p:nvSpPr>
          <p:cNvPr id="97" name="Organigramme : Connecteur 96">
            <a:extLst>
              <a:ext uri="{FF2B5EF4-FFF2-40B4-BE49-F238E27FC236}">
                <a16:creationId xmlns:a16="http://schemas.microsoft.com/office/drawing/2014/main" id="{742002AE-6356-4A95-887C-73E7F883F417}"/>
              </a:ext>
            </a:extLst>
          </p:cNvPr>
          <p:cNvSpPr/>
          <p:nvPr/>
        </p:nvSpPr>
        <p:spPr>
          <a:xfrm>
            <a:off x="-2116660" y="3907154"/>
            <a:ext cx="5235947" cy="5265164"/>
          </a:xfrm>
          <a:prstGeom prst="flowChartConnector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ys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821847C-BE5A-4A5A-AE9F-1A47B73486F4}"/>
              </a:ext>
            </a:extLst>
          </p:cNvPr>
          <p:cNvSpPr/>
          <p:nvPr/>
        </p:nvSpPr>
        <p:spPr>
          <a:xfrm>
            <a:off x="-137706" y="2394857"/>
            <a:ext cx="557598" cy="807998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E8DA54D-088E-47DA-87D3-6F3933741337}"/>
              </a:ext>
            </a:extLst>
          </p:cNvPr>
          <p:cNvSpPr/>
          <p:nvPr/>
        </p:nvSpPr>
        <p:spPr>
          <a:xfrm rot="5400000">
            <a:off x="73769" y="2767256"/>
            <a:ext cx="537823" cy="79458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randon Text Regular" panose="020B0503020203060203" pitchFamily="34" charset="0"/>
            </a:endParaRPr>
          </a:p>
        </p:txBody>
      </p:sp>
      <p:sp>
        <p:nvSpPr>
          <p:cNvPr id="100" name="ZoneTexte 71">
            <a:extLst>
              <a:ext uri="{FF2B5EF4-FFF2-40B4-BE49-F238E27FC236}">
                <a16:creationId xmlns:a16="http://schemas.microsoft.com/office/drawing/2014/main" id="{496F6A70-CE6C-4BBA-AD10-CAB520A3F8ED}"/>
              </a:ext>
            </a:extLst>
          </p:cNvPr>
          <p:cNvSpPr txBox="1"/>
          <p:nvPr/>
        </p:nvSpPr>
        <p:spPr>
          <a:xfrm>
            <a:off x="684083" y="3274569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randon Text Regular" panose="020B0503020203060203" pitchFamily="34" charset="0"/>
              </a:rPr>
              <a:t>Stator</a:t>
            </a:r>
          </a:p>
        </p:txBody>
      </p:sp>
      <p:sp>
        <p:nvSpPr>
          <p:cNvPr id="101" name="ZoneTexte 72">
            <a:extLst>
              <a:ext uri="{FF2B5EF4-FFF2-40B4-BE49-F238E27FC236}">
                <a16:creationId xmlns:a16="http://schemas.microsoft.com/office/drawing/2014/main" id="{AA6B71AA-3324-40C0-A1D8-FB1EEB854D2A}"/>
              </a:ext>
            </a:extLst>
          </p:cNvPr>
          <p:cNvSpPr txBox="1"/>
          <p:nvPr/>
        </p:nvSpPr>
        <p:spPr>
          <a:xfrm>
            <a:off x="706404" y="5374100"/>
            <a:ext cx="765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randon Text Regular" panose="020B0503020203060203" pitchFamily="34" charset="0"/>
              </a:rPr>
              <a:t>Rotor</a:t>
            </a:r>
          </a:p>
        </p:txBody>
      </p:sp>
      <p:grpSp>
        <p:nvGrpSpPr>
          <p:cNvPr id="134" name="Groupe 133">
            <a:extLst>
              <a:ext uri="{FF2B5EF4-FFF2-40B4-BE49-F238E27FC236}">
                <a16:creationId xmlns:a16="http://schemas.microsoft.com/office/drawing/2014/main" id="{954B8CFF-E370-410C-B1E4-43C66192269E}"/>
              </a:ext>
            </a:extLst>
          </p:cNvPr>
          <p:cNvGrpSpPr/>
          <p:nvPr/>
        </p:nvGrpSpPr>
        <p:grpSpPr>
          <a:xfrm>
            <a:off x="6006639" y="3895494"/>
            <a:ext cx="3009770" cy="2887323"/>
            <a:chOff x="6006639" y="3895494"/>
            <a:chExt cx="3009770" cy="2887323"/>
          </a:xfrm>
        </p:grpSpPr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AD2C2E51-5D31-4C25-93B4-641C9853C3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078" t="50251"/>
            <a:stretch/>
          </p:blipFill>
          <p:spPr>
            <a:xfrm>
              <a:off x="6006640" y="3961829"/>
              <a:ext cx="2865370" cy="2820988"/>
            </a:xfrm>
            <a:prstGeom prst="rect">
              <a:avLst/>
            </a:prstGeom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AFF4431-7DB9-4D9D-B025-CA95596CC1E6}"/>
                </a:ext>
              </a:extLst>
            </p:cNvPr>
            <p:cNvSpPr/>
            <p:nvPr/>
          </p:nvSpPr>
          <p:spPr>
            <a:xfrm>
              <a:off x="8171354" y="5878892"/>
              <a:ext cx="803070" cy="38784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randon Text Regular" panose="020B0503020203060203" pitchFamily="34" charset="0"/>
              </a:endParaRPr>
            </a:p>
          </p:txBody>
        </p:sp>
        <p:sp>
          <p:nvSpPr>
            <p:cNvPr id="105" name="ZoneTexte 88">
              <a:extLst>
                <a:ext uri="{FF2B5EF4-FFF2-40B4-BE49-F238E27FC236}">
                  <a16:creationId xmlns:a16="http://schemas.microsoft.com/office/drawing/2014/main" id="{58A0B24C-096E-408C-879A-A00339D7299F}"/>
                </a:ext>
              </a:extLst>
            </p:cNvPr>
            <p:cNvSpPr txBox="1"/>
            <p:nvPr/>
          </p:nvSpPr>
          <p:spPr>
            <a:xfrm>
              <a:off x="8148113" y="5887674"/>
              <a:ext cx="828000" cy="50565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randon Text Regular" panose="020B0503020203060203" pitchFamily="34" charset="0"/>
                </a:rPr>
                <a:t>Eléments Finis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randon Text Regular" panose="020B0503020203060203" pitchFamily="34" charset="0"/>
                </a:rPr>
                <a:t>Analytique</a:t>
              </a:r>
            </a:p>
          </p:txBody>
        </p:sp>
        <p:sp>
          <p:nvSpPr>
            <p:cNvPr id="107" name="ZoneTexte 90">
              <a:extLst>
                <a:ext uri="{FF2B5EF4-FFF2-40B4-BE49-F238E27FC236}">
                  <a16:creationId xmlns:a16="http://schemas.microsoft.com/office/drawing/2014/main" id="{0387F954-C417-4410-ABB5-238A84F68786}"/>
                </a:ext>
              </a:extLst>
            </p:cNvPr>
            <p:cNvSpPr txBox="1"/>
            <p:nvPr/>
          </p:nvSpPr>
          <p:spPr>
            <a:xfrm>
              <a:off x="6006639" y="3895494"/>
              <a:ext cx="3009770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solidFill>
                    <a:sysClr val="windowText" lastClr="000000"/>
                  </a:solidFill>
                  <a:latin typeface="Brandon Text Regular" panose="020B0503020203060203" pitchFamily="34" charset="0"/>
                </a:rPr>
                <a:t>Flux magnétique tangentiel</a:t>
              </a:r>
            </a:p>
          </p:txBody>
        </p:sp>
      </p:grpSp>
      <p:grpSp>
        <p:nvGrpSpPr>
          <p:cNvPr id="135" name="Groupe 134">
            <a:extLst>
              <a:ext uri="{FF2B5EF4-FFF2-40B4-BE49-F238E27FC236}">
                <a16:creationId xmlns:a16="http://schemas.microsoft.com/office/drawing/2014/main" id="{482BFE87-D572-4549-8877-C6FEDABFBA22}"/>
              </a:ext>
            </a:extLst>
          </p:cNvPr>
          <p:cNvGrpSpPr/>
          <p:nvPr/>
        </p:nvGrpSpPr>
        <p:grpSpPr>
          <a:xfrm>
            <a:off x="3179278" y="1217696"/>
            <a:ext cx="3581775" cy="2761817"/>
            <a:chOff x="3026878" y="1217696"/>
            <a:chExt cx="3581775" cy="2761817"/>
          </a:xfrm>
        </p:grpSpPr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76F00796-BCB5-401D-B589-076825E10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078" b="51804"/>
            <a:stretch/>
          </p:blipFill>
          <p:spPr>
            <a:xfrm>
              <a:off x="3046297" y="1246587"/>
              <a:ext cx="2865370" cy="2732926"/>
            </a:xfrm>
            <a:prstGeom prst="rect">
              <a:avLst/>
            </a:prstGeom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6D412D9-41BC-43CC-8656-E973E803E54D}"/>
                </a:ext>
              </a:extLst>
            </p:cNvPr>
            <p:cNvSpPr/>
            <p:nvPr/>
          </p:nvSpPr>
          <p:spPr>
            <a:xfrm>
              <a:off x="5433574" y="3122613"/>
              <a:ext cx="951259" cy="39576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randon Text Regular" panose="020B0503020203060203" pitchFamily="34" charset="0"/>
              </a:endParaRPr>
            </a:p>
          </p:txBody>
        </p:sp>
        <p:sp>
          <p:nvSpPr>
            <p:cNvPr id="103" name="ZoneTexte 84">
              <a:extLst>
                <a:ext uri="{FF2B5EF4-FFF2-40B4-BE49-F238E27FC236}">
                  <a16:creationId xmlns:a16="http://schemas.microsoft.com/office/drawing/2014/main" id="{75589D51-B01A-49C8-B448-3C817947A1BD}"/>
                </a:ext>
              </a:extLst>
            </p:cNvPr>
            <p:cNvSpPr txBox="1"/>
            <p:nvPr/>
          </p:nvSpPr>
          <p:spPr>
            <a:xfrm>
              <a:off x="5427508" y="3128673"/>
              <a:ext cx="927511" cy="38106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randon Text Regular" panose="020B0503020203060203" pitchFamily="34" charset="0"/>
                </a:rPr>
                <a:t>Eléments Finis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randon Text Regular" panose="020B0503020203060203" pitchFamily="34" charset="0"/>
                </a:rPr>
                <a:t>Analytique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9546BBE-A0A4-4630-B680-2F62B69877ED}"/>
                </a:ext>
              </a:extLst>
            </p:cNvPr>
            <p:cNvSpPr/>
            <p:nvPr/>
          </p:nvSpPr>
          <p:spPr>
            <a:xfrm>
              <a:off x="3026878" y="1375567"/>
              <a:ext cx="822389" cy="239046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randon Text Regular" panose="020B0503020203060203" pitchFamily="34" charset="0"/>
              </a:endParaRPr>
            </a:p>
          </p:txBody>
        </p:sp>
        <p:sp>
          <p:nvSpPr>
            <p:cNvPr id="106" name="ZoneTexte 89">
              <a:extLst>
                <a:ext uri="{FF2B5EF4-FFF2-40B4-BE49-F238E27FC236}">
                  <a16:creationId xmlns:a16="http://schemas.microsoft.com/office/drawing/2014/main" id="{55F36CDC-EA1B-40B2-8572-AEF9518E908C}"/>
                </a:ext>
              </a:extLst>
            </p:cNvPr>
            <p:cNvSpPr txBox="1"/>
            <p:nvPr/>
          </p:nvSpPr>
          <p:spPr>
            <a:xfrm>
              <a:off x="3316825" y="1217696"/>
              <a:ext cx="3291828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randon Text Regular" panose="020B0503020203060203" pitchFamily="34" charset="0"/>
                </a:rPr>
                <a:t>Flux magnétique tangentiel</a:t>
              </a:r>
            </a:p>
          </p:txBody>
        </p:sp>
      </p:grp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6DBA7EFA-ADD4-467D-B14C-8AC4CD3810F6}"/>
              </a:ext>
            </a:extLst>
          </p:cNvPr>
          <p:cNvCxnSpPr>
            <a:cxnSpLocks/>
          </p:cNvCxnSpPr>
          <p:nvPr/>
        </p:nvCxnSpPr>
        <p:spPr>
          <a:xfrm flipV="1">
            <a:off x="2425523" y="3696964"/>
            <a:ext cx="1043722" cy="919665"/>
          </a:xfrm>
          <a:prstGeom prst="straightConnector1">
            <a:avLst/>
          </a:prstGeom>
          <a:noFill/>
          <a:ln w="5715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BEB7369-308E-475F-A376-B30ED0C7069C}"/>
              </a:ext>
            </a:extLst>
          </p:cNvPr>
          <p:cNvSpPr/>
          <p:nvPr/>
        </p:nvSpPr>
        <p:spPr>
          <a:xfrm>
            <a:off x="4383836" y="4244411"/>
            <a:ext cx="665397" cy="239046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randon Text Regular" panose="020B0503020203060203" pitchFamily="34" charset="0"/>
            </a:endParaRPr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E79DE3B8-C215-4697-A0B0-B35CAFC1EDB3}"/>
              </a:ext>
            </a:extLst>
          </p:cNvPr>
          <p:cNvCxnSpPr>
            <a:cxnSpLocks/>
          </p:cNvCxnSpPr>
          <p:nvPr/>
        </p:nvCxnSpPr>
        <p:spPr>
          <a:xfrm>
            <a:off x="2913987" y="6096269"/>
            <a:ext cx="1900070" cy="0"/>
          </a:xfrm>
          <a:prstGeom prst="straightConnector1">
            <a:avLst/>
          </a:prstGeom>
          <a:noFill/>
          <a:ln w="571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C7E1A231-D243-48FC-AEFF-B998968AB15A}"/>
              </a:ext>
            </a:extLst>
          </p:cNvPr>
          <p:cNvSpPr/>
          <p:nvPr/>
        </p:nvSpPr>
        <p:spPr>
          <a:xfrm>
            <a:off x="5755222" y="4193732"/>
            <a:ext cx="822389" cy="239046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randon Text Regular" panose="020B0503020203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31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Annexe: Analyse analytique de la FSE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82170" y="834079"/>
            <a:ext cx="8561779" cy="497462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  <a:latin typeface="Brandon Text Regular" panose="020B0503020203060203" pitchFamily="34" charset="0"/>
              </a:rPr>
              <a:t>Coefficients de transfert: Validation numérique</a:t>
            </a:r>
          </a:p>
          <a:p>
            <a:endParaRPr lang="en-GB" sz="2000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8B98332-B47C-4DCB-85CE-4BF3E73807C6}"/>
              </a:ext>
            </a:extLst>
          </p:cNvPr>
          <p:cNvSpPr txBox="1"/>
          <p:nvPr/>
        </p:nvSpPr>
        <p:spPr>
          <a:xfrm rot="16200000">
            <a:off x="2393909" y="2073560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FSE Radial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61DF16C-06BE-4F52-A819-1B322FC82084}"/>
              </a:ext>
            </a:extLst>
          </p:cNvPr>
          <p:cNvSpPr txBox="1"/>
          <p:nvPr/>
        </p:nvSpPr>
        <p:spPr>
          <a:xfrm rot="16200000">
            <a:off x="2426640" y="4789209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FSE Tangentiel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05D3002-F0CD-4956-895C-63AF25D80FAF}"/>
                  </a:ext>
                </a:extLst>
              </p:cNvPr>
              <p:cNvSpPr txBox="1"/>
              <p:nvPr/>
            </p:nvSpPr>
            <p:spPr>
              <a:xfrm>
                <a:off x="144165" y="3351462"/>
                <a:ext cx="2656639" cy="5025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05D3002-F0CD-4956-895C-63AF25D80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65" y="3351462"/>
                <a:ext cx="2656639" cy="5025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DF7EE6-99E2-40AA-B275-6597E537A947}"/>
              </a:ext>
            </a:extLst>
          </p:cNvPr>
          <p:cNvGrpSpPr/>
          <p:nvPr/>
        </p:nvGrpSpPr>
        <p:grpSpPr>
          <a:xfrm>
            <a:off x="-3404567" y="3800854"/>
            <a:ext cx="6296688" cy="6114291"/>
            <a:chOff x="-1657217" y="2474752"/>
            <a:chExt cx="4890782" cy="5064443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1B52C5D-8712-462D-A60D-DBA0C3BBA332}"/>
                </a:ext>
              </a:extLst>
            </p:cNvPr>
            <p:cNvGrpSpPr/>
            <p:nvPr/>
          </p:nvGrpSpPr>
          <p:grpSpPr>
            <a:xfrm>
              <a:off x="-1138868" y="2834427"/>
              <a:ext cx="4270628" cy="4182353"/>
              <a:chOff x="152400" y="1598560"/>
              <a:chExt cx="4781550" cy="4781550"/>
            </a:xfrm>
          </p:grpSpPr>
          <p:sp>
            <p:nvSpPr>
              <p:cNvPr id="29" name="Oval 1029">
                <a:extLst>
                  <a:ext uri="{FF2B5EF4-FFF2-40B4-BE49-F238E27FC236}">
                    <a16:creationId xmlns:a16="http://schemas.microsoft.com/office/drawing/2014/main" id="{A7F208A3-5EED-45CD-8959-E8C6F8D41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" y="1598560"/>
                <a:ext cx="4781550" cy="478155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0" name="Oval 1030">
                <a:extLst>
                  <a:ext uri="{FF2B5EF4-FFF2-40B4-BE49-F238E27FC236}">
                    <a16:creationId xmlns:a16="http://schemas.microsoft.com/office/drawing/2014/main" id="{26AA04FA-6C1B-4881-9552-AE47F27C6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875" y="1918170"/>
                <a:ext cx="4038600" cy="4038600"/>
              </a:xfrm>
              <a:prstGeom prst="ellipse">
                <a:avLst/>
              </a:prstGeom>
              <a:solidFill>
                <a:sysClr val="window" lastClr="FFFFFF"/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1" name="Rectangle 1195">
                <a:extLst>
                  <a:ext uri="{FF2B5EF4-FFF2-40B4-BE49-F238E27FC236}">
                    <a16:creationId xmlns:a16="http://schemas.microsoft.com/office/drawing/2014/main" id="{37310917-ED77-4F34-96BB-2D48228C7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441383" y="5549778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2" name="Rectangle 1195">
                <a:extLst>
                  <a:ext uri="{FF2B5EF4-FFF2-40B4-BE49-F238E27FC236}">
                    <a16:creationId xmlns:a16="http://schemas.microsoft.com/office/drawing/2014/main" id="{F0BE9922-3437-4045-9772-F2AF3359B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40784" y="1896151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3" name="Rectangle 1195">
                <a:extLst>
                  <a:ext uri="{FF2B5EF4-FFF2-40B4-BE49-F238E27FC236}">
                    <a16:creationId xmlns:a16="http://schemas.microsoft.com/office/drawing/2014/main" id="{F68E2469-95BB-4287-BC0D-48718E16B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165311" y="3719595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4" name="Rectangle 1195">
                <a:extLst>
                  <a:ext uri="{FF2B5EF4-FFF2-40B4-BE49-F238E27FC236}">
                    <a16:creationId xmlns:a16="http://schemas.microsoft.com/office/drawing/2014/main" id="{882A1484-A1AF-407B-8000-1E0D77C9D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626119">
                <a:off x="3938059" y="4612412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5" name="Rectangle 1195">
                <a:extLst>
                  <a:ext uri="{FF2B5EF4-FFF2-40B4-BE49-F238E27FC236}">
                    <a16:creationId xmlns:a16="http://schemas.microsoft.com/office/drawing/2014/main" id="{1FF86F2B-B58C-43F3-9FF4-15B4FD847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905525">
                <a:off x="3387047" y="5269150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6" name="Rectangle 1195">
                <a:extLst>
                  <a:ext uri="{FF2B5EF4-FFF2-40B4-BE49-F238E27FC236}">
                    <a16:creationId xmlns:a16="http://schemas.microsoft.com/office/drawing/2014/main" id="{0CFA159A-2E86-4F5A-BEAD-486A4AD48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175219">
                <a:off x="3959487" y="2853916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7" name="Rectangle 1195">
                <a:extLst>
                  <a:ext uri="{FF2B5EF4-FFF2-40B4-BE49-F238E27FC236}">
                    <a16:creationId xmlns:a16="http://schemas.microsoft.com/office/drawing/2014/main" id="{D14A8F84-7844-48D3-A8A5-125EA587F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438629">
                <a:off x="3373525" y="2201322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8" name="Rectangle 1195">
                <a:extLst>
                  <a:ext uri="{FF2B5EF4-FFF2-40B4-BE49-F238E27FC236}">
                    <a16:creationId xmlns:a16="http://schemas.microsoft.com/office/drawing/2014/main" id="{A9C193F3-C97A-4B1D-B575-80C5EA02E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514406" y="3727672"/>
                <a:ext cx="445582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9" name="Rectangle 1195">
                <a:extLst>
                  <a:ext uri="{FF2B5EF4-FFF2-40B4-BE49-F238E27FC236}">
                    <a16:creationId xmlns:a16="http://schemas.microsoft.com/office/drawing/2014/main" id="{549451A8-49DD-4C29-9D80-A87866636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14956" flipH="1">
                <a:off x="1472882" y="5327413"/>
                <a:ext cx="411644" cy="435331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0" name="Rectangle 1195">
                <a:extLst>
                  <a:ext uri="{FF2B5EF4-FFF2-40B4-BE49-F238E27FC236}">
                    <a16:creationId xmlns:a16="http://schemas.microsoft.com/office/drawing/2014/main" id="{D343664A-79E6-451C-A5C4-16BC982D3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745527" flipH="1">
                <a:off x="794898" y="4675188"/>
                <a:ext cx="445582" cy="455249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1" name="Rectangle 1195">
                <a:extLst>
                  <a:ext uri="{FF2B5EF4-FFF2-40B4-BE49-F238E27FC236}">
                    <a16:creationId xmlns:a16="http://schemas.microsoft.com/office/drawing/2014/main" id="{08DBD477-D40A-46F0-8C7E-F5389ECF5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659190" flipH="1">
                <a:off x="1470178" y="2121327"/>
                <a:ext cx="445582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2" name="Rectangle 1195">
                <a:extLst>
                  <a:ext uri="{FF2B5EF4-FFF2-40B4-BE49-F238E27FC236}">
                    <a16:creationId xmlns:a16="http://schemas.microsoft.com/office/drawing/2014/main" id="{2D07DBD8-6292-4917-97AB-4F3AC3E16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34629" flipH="1">
                <a:off x="775698" y="2761959"/>
                <a:ext cx="46740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14A25A6F-7997-45DA-AC09-2A3E70539CE6}"/>
                  </a:ext>
                </a:extLst>
              </p:cNvPr>
              <p:cNvGrpSpPr/>
              <p:nvPr/>
            </p:nvGrpSpPr>
            <p:grpSpPr>
              <a:xfrm>
                <a:off x="1115230" y="5165618"/>
                <a:ext cx="231933" cy="221651"/>
                <a:chOff x="5459956" y="3910444"/>
                <a:chExt cx="334850" cy="320005"/>
              </a:xfrm>
            </p:grpSpPr>
            <p:sp>
              <p:nvSpPr>
                <p:cNvPr id="72" name="Ellipse 71">
                  <a:extLst>
                    <a:ext uri="{FF2B5EF4-FFF2-40B4-BE49-F238E27FC236}">
                      <a16:creationId xmlns:a16="http://schemas.microsoft.com/office/drawing/2014/main" id="{5013EA5A-FDE0-41AE-BF56-7F6F363ECF05}"/>
                    </a:ext>
                  </a:extLst>
                </p:cNvPr>
                <p:cNvSpPr/>
                <p:nvPr/>
              </p:nvSpPr>
              <p:spPr>
                <a:xfrm>
                  <a:off x="5459956" y="3910444"/>
                  <a:ext cx="334850" cy="320005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" name="Connecteur droit 72">
                  <a:extLst>
                    <a:ext uri="{FF2B5EF4-FFF2-40B4-BE49-F238E27FC236}">
                      <a16:creationId xmlns:a16="http://schemas.microsoft.com/office/drawing/2014/main" id="{50D206CD-D0CB-4082-98AA-C9CA37377A1A}"/>
                    </a:ext>
                  </a:extLst>
                </p:cNvPr>
                <p:cNvCxnSpPr>
                  <a:cxnSpLocks/>
                  <a:stCxn id="72" idx="0"/>
                  <a:endCxn id="72" idx="4"/>
                </p:cNvCxnSpPr>
                <p:nvPr/>
              </p:nvCxnSpPr>
              <p:spPr>
                <a:xfrm>
                  <a:off x="5627381" y="3910444"/>
                  <a:ext cx="0" cy="320005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74" name="Connecteur droit 73">
                  <a:extLst>
                    <a:ext uri="{FF2B5EF4-FFF2-40B4-BE49-F238E27FC236}">
                      <a16:creationId xmlns:a16="http://schemas.microsoft.com/office/drawing/2014/main" id="{539D9C54-4FDC-41CD-9F78-7129579CD0AA}"/>
                    </a:ext>
                  </a:extLst>
                </p:cNvPr>
                <p:cNvCxnSpPr>
                  <a:cxnSpLocks/>
                  <a:stCxn id="72" idx="2"/>
                  <a:endCxn id="72" idx="6"/>
                </p:cNvCxnSpPr>
                <p:nvPr/>
              </p:nvCxnSpPr>
              <p:spPr>
                <a:xfrm>
                  <a:off x="5459956" y="4070447"/>
                  <a:ext cx="334850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445751D3-C296-4E5B-8379-01C0CA5F9EDE}"/>
                  </a:ext>
                </a:extLst>
              </p:cNvPr>
              <p:cNvGrpSpPr/>
              <p:nvPr/>
            </p:nvGrpSpPr>
            <p:grpSpPr>
              <a:xfrm>
                <a:off x="2037518" y="5618195"/>
                <a:ext cx="231934" cy="221651"/>
                <a:chOff x="5459955" y="3910444"/>
                <a:chExt cx="334851" cy="320005"/>
              </a:xfrm>
            </p:grpSpPr>
            <p:sp>
              <p:nvSpPr>
                <p:cNvPr id="69" name="Ellipse 68">
                  <a:extLst>
                    <a:ext uri="{FF2B5EF4-FFF2-40B4-BE49-F238E27FC236}">
                      <a16:creationId xmlns:a16="http://schemas.microsoft.com/office/drawing/2014/main" id="{73D3C758-D0B3-4407-9A19-DAD95877639C}"/>
                    </a:ext>
                  </a:extLst>
                </p:cNvPr>
                <p:cNvSpPr/>
                <p:nvPr/>
              </p:nvSpPr>
              <p:spPr>
                <a:xfrm>
                  <a:off x="5459956" y="3910444"/>
                  <a:ext cx="334850" cy="320005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" name="Connecteur droit 69">
                  <a:extLst>
                    <a:ext uri="{FF2B5EF4-FFF2-40B4-BE49-F238E27FC236}">
                      <a16:creationId xmlns:a16="http://schemas.microsoft.com/office/drawing/2014/main" id="{419BD842-9A0F-480B-B560-54E853E1B382}"/>
                    </a:ext>
                  </a:extLst>
                </p:cNvPr>
                <p:cNvCxnSpPr>
                  <a:cxnSpLocks/>
                  <a:stCxn id="69" idx="0"/>
                  <a:endCxn id="69" idx="4"/>
                </p:cNvCxnSpPr>
                <p:nvPr/>
              </p:nvCxnSpPr>
              <p:spPr>
                <a:xfrm>
                  <a:off x="5627381" y="3910444"/>
                  <a:ext cx="0" cy="320005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2C8FE121-10E0-4C92-9B47-2325C5AAA0DA}"/>
                    </a:ext>
                  </a:extLst>
                </p:cNvPr>
                <p:cNvCxnSpPr>
                  <a:cxnSpLocks/>
                  <a:stCxn id="69" idx="2"/>
                  <a:endCxn id="69" idx="6"/>
                </p:cNvCxnSpPr>
                <p:nvPr/>
              </p:nvCxnSpPr>
              <p:spPr>
                <a:xfrm>
                  <a:off x="5459955" y="4070450"/>
                  <a:ext cx="334849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5B200F54-C38F-41CC-9C80-97B95098D06C}"/>
                  </a:ext>
                </a:extLst>
              </p:cNvPr>
              <p:cNvGrpSpPr/>
              <p:nvPr/>
            </p:nvGrpSpPr>
            <p:grpSpPr>
              <a:xfrm>
                <a:off x="3812086" y="5075950"/>
                <a:ext cx="231933" cy="221651"/>
                <a:chOff x="2190642" y="5673195"/>
                <a:chExt cx="231933" cy="221651"/>
              </a:xfrm>
            </p:grpSpPr>
            <p:sp>
              <p:nvSpPr>
                <p:cNvPr id="67" name="Ellipse 66">
                  <a:extLst>
                    <a:ext uri="{FF2B5EF4-FFF2-40B4-BE49-F238E27FC236}">
                      <a16:creationId xmlns:a16="http://schemas.microsoft.com/office/drawing/2014/main" id="{08F7DA73-AED0-4B83-9585-39588167F51B}"/>
                    </a:ext>
                  </a:extLst>
                </p:cNvPr>
                <p:cNvSpPr/>
                <p:nvPr/>
              </p:nvSpPr>
              <p:spPr>
                <a:xfrm>
                  <a:off x="2190642" y="5673195"/>
                  <a:ext cx="231933" cy="221651"/>
                </a:xfrm>
                <a:prstGeom prst="ellipse">
                  <a:avLst/>
                </a:prstGeom>
                <a:solidFill>
                  <a:srgbClr val="0069A1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Ellipse 67">
                  <a:extLst>
                    <a:ext uri="{FF2B5EF4-FFF2-40B4-BE49-F238E27FC236}">
                      <a16:creationId xmlns:a16="http://schemas.microsoft.com/office/drawing/2014/main" id="{20D57740-220D-4BC4-9EE4-9EA0B9C8DE7B}"/>
                    </a:ext>
                  </a:extLst>
                </p:cNvPr>
                <p:cNvSpPr/>
                <p:nvPr/>
              </p:nvSpPr>
              <p:spPr>
                <a:xfrm>
                  <a:off x="2289982" y="5767394"/>
                  <a:ext cx="45719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D679C43C-046B-4D0B-98E7-82AF2E239979}"/>
                  </a:ext>
                </a:extLst>
              </p:cNvPr>
              <p:cNvGrpSpPr/>
              <p:nvPr/>
            </p:nvGrpSpPr>
            <p:grpSpPr>
              <a:xfrm>
                <a:off x="2982675" y="5617895"/>
                <a:ext cx="231933" cy="221651"/>
                <a:chOff x="2190642" y="5673195"/>
                <a:chExt cx="231933" cy="221651"/>
              </a:xfrm>
            </p:grpSpPr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63522394-B6F5-4C86-A1EB-8ADE2F502EF0}"/>
                    </a:ext>
                  </a:extLst>
                </p:cNvPr>
                <p:cNvSpPr/>
                <p:nvPr/>
              </p:nvSpPr>
              <p:spPr>
                <a:xfrm>
                  <a:off x="2190642" y="5673195"/>
                  <a:ext cx="231933" cy="221651"/>
                </a:xfrm>
                <a:prstGeom prst="ellipse">
                  <a:avLst/>
                </a:prstGeom>
                <a:solidFill>
                  <a:srgbClr val="0069A1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Ellipse 65">
                  <a:extLst>
                    <a:ext uri="{FF2B5EF4-FFF2-40B4-BE49-F238E27FC236}">
                      <a16:creationId xmlns:a16="http://schemas.microsoft.com/office/drawing/2014/main" id="{1BFF09D6-F010-4373-A366-A5917F714004}"/>
                    </a:ext>
                  </a:extLst>
                </p:cNvPr>
                <p:cNvSpPr/>
                <p:nvPr/>
              </p:nvSpPr>
              <p:spPr>
                <a:xfrm>
                  <a:off x="2289982" y="5767394"/>
                  <a:ext cx="45719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8ECB9A95-16B6-44CD-8FA8-9CB25276100E}"/>
                  </a:ext>
                </a:extLst>
              </p:cNvPr>
              <p:cNvGrpSpPr/>
              <p:nvPr/>
            </p:nvGrpSpPr>
            <p:grpSpPr>
              <a:xfrm>
                <a:off x="1220133" y="2526055"/>
                <a:ext cx="231934" cy="221651"/>
                <a:chOff x="2232586" y="2397747"/>
                <a:chExt cx="231934" cy="221651"/>
              </a:xfrm>
            </p:grpSpPr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2E90DA8D-86E0-4911-824E-5E58C38D06D9}"/>
                    </a:ext>
                  </a:extLst>
                </p:cNvPr>
                <p:cNvSpPr/>
                <p:nvPr/>
              </p:nvSpPr>
              <p:spPr>
                <a:xfrm>
                  <a:off x="2232587" y="2397747"/>
                  <a:ext cx="231933" cy="221651"/>
                </a:xfrm>
                <a:prstGeom prst="ellipse">
                  <a:avLst/>
                </a:prstGeom>
                <a:solidFill>
                  <a:srgbClr val="146194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6557DF23-A76B-4A64-A7B2-2A4FD8C01C18}"/>
                    </a:ext>
                  </a:extLst>
                </p:cNvPr>
                <p:cNvCxnSpPr>
                  <a:cxnSpLocks/>
                  <a:stCxn id="62" idx="0"/>
                  <a:endCxn id="62" idx="4"/>
                </p:cNvCxnSpPr>
                <p:nvPr/>
              </p:nvCxnSpPr>
              <p:spPr>
                <a:xfrm>
                  <a:off x="2348553" y="2397747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663A51D7-B11E-402A-B09A-16A581F4A411}"/>
                    </a:ext>
                  </a:extLst>
                </p:cNvPr>
                <p:cNvCxnSpPr>
                  <a:cxnSpLocks/>
                  <a:stCxn id="62" idx="2"/>
                  <a:endCxn id="62" idx="6"/>
                </p:cNvCxnSpPr>
                <p:nvPr/>
              </p:nvCxnSpPr>
              <p:spPr>
                <a:xfrm>
                  <a:off x="2232586" y="2508575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8" name="Groupe 47">
                <a:extLst>
                  <a:ext uri="{FF2B5EF4-FFF2-40B4-BE49-F238E27FC236}">
                    <a16:creationId xmlns:a16="http://schemas.microsoft.com/office/drawing/2014/main" id="{384F72D3-37A1-473F-9963-CFFCAAED70AA}"/>
                  </a:ext>
                </a:extLst>
              </p:cNvPr>
              <p:cNvGrpSpPr/>
              <p:nvPr/>
            </p:nvGrpSpPr>
            <p:grpSpPr>
              <a:xfrm>
                <a:off x="711237" y="4275927"/>
                <a:ext cx="231933" cy="221651"/>
                <a:chOff x="2813161" y="2487372"/>
                <a:chExt cx="231933" cy="22165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03FD9C31-FB1A-4C89-A628-720155EBFAFA}"/>
                    </a:ext>
                  </a:extLst>
                </p:cNvPr>
                <p:cNvSpPr/>
                <p:nvPr/>
              </p:nvSpPr>
              <p:spPr>
                <a:xfrm>
                  <a:off x="2813161" y="2487372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Ellipse 60">
                  <a:extLst>
                    <a:ext uri="{FF2B5EF4-FFF2-40B4-BE49-F238E27FC236}">
                      <a16:creationId xmlns:a16="http://schemas.microsoft.com/office/drawing/2014/main" id="{D982A3DA-1D25-4A1E-86A4-FB5CB9CEE3E1}"/>
                    </a:ext>
                  </a:extLst>
                </p:cNvPr>
                <p:cNvSpPr/>
                <p:nvPr/>
              </p:nvSpPr>
              <p:spPr>
                <a:xfrm>
                  <a:off x="2906107" y="2578374"/>
                  <a:ext cx="54640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oupe 48">
                <a:extLst>
                  <a:ext uri="{FF2B5EF4-FFF2-40B4-BE49-F238E27FC236}">
                    <a16:creationId xmlns:a16="http://schemas.microsoft.com/office/drawing/2014/main" id="{C25B5643-E497-4001-8A50-65ACF42A4771}"/>
                  </a:ext>
                </a:extLst>
              </p:cNvPr>
              <p:cNvGrpSpPr/>
              <p:nvPr/>
            </p:nvGrpSpPr>
            <p:grpSpPr>
              <a:xfrm>
                <a:off x="2078054" y="2035944"/>
                <a:ext cx="231934" cy="221651"/>
                <a:chOff x="2232586" y="2397747"/>
                <a:chExt cx="231934" cy="221651"/>
              </a:xfrm>
            </p:grpSpPr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2797173F-0256-408C-972C-38F4E45ED9FB}"/>
                    </a:ext>
                  </a:extLst>
                </p:cNvPr>
                <p:cNvSpPr/>
                <p:nvPr/>
              </p:nvSpPr>
              <p:spPr>
                <a:xfrm>
                  <a:off x="2232587" y="2397747"/>
                  <a:ext cx="231933" cy="221651"/>
                </a:xfrm>
                <a:prstGeom prst="ellipse">
                  <a:avLst/>
                </a:prstGeom>
                <a:solidFill>
                  <a:srgbClr val="146194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34D6CDAA-D1AB-400E-BFAF-CB1EED557DC2}"/>
                    </a:ext>
                  </a:extLst>
                </p:cNvPr>
                <p:cNvCxnSpPr>
                  <a:cxnSpLocks/>
                  <a:stCxn id="57" idx="0"/>
                  <a:endCxn id="57" idx="4"/>
                </p:cNvCxnSpPr>
                <p:nvPr/>
              </p:nvCxnSpPr>
              <p:spPr>
                <a:xfrm>
                  <a:off x="2348553" y="2397747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9" name="Connecteur droit 58">
                  <a:extLst>
                    <a:ext uri="{FF2B5EF4-FFF2-40B4-BE49-F238E27FC236}">
                      <a16:creationId xmlns:a16="http://schemas.microsoft.com/office/drawing/2014/main" id="{23AA26C5-191A-4F69-8B37-18795A423F5D}"/>
                    </a:ext>
                  </a:extLst>
                </p:cNvPr>
                <p:cNvCxnSpPr>
                  <a:cxnSpLocks/>
                  <a:stCxn id="57" idx="2"/>
                  <a:endCxn id="57" idx="6"/>
                </p:cNvCxnSpPr>
                <p:nvPr/>
              </p:nvCxnSpPr>
              <p:spPr>
                <a:xfrm>
                  <a:off x="2232586" y="2508575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DF8671E0-0ECC-4E38-8028-5F2ED4BC65DE}"/>
                  </a:ext>
                </a:extLst>
              </p:cNvPr>
              <p:cNvGrpSpPr/>
              <p:nvPr/>
            </p:nvGrpSpPr>
            <p:grpSpPr>
              <a:xfrm>
                <a:off x="701099" y="3321063"/>
                <a:ext cx="231933" cy="221651"/>
                <a:chOff x="2813161" y="2487372"/>
                <a:chExt cx="231933" cy="221651"/>
              </a:xfrm>
            </p:grpSpPr>
            <p:sp>
              <p:nvSpPr>
                <p:cNvPr id="55" name="Ellipse 54">
                  <a:extLst>
                    <a:ext uri="{FF2B5EF4-FFF2-40B4-BE49-F238E27FC236}">
                      <a16:creationId xmlns:a16="http://schemas.microsoft.com/office/drawing/2014/main" id="{CD7EC708-4167-48C9-810A-AC3575764A3C}"/>
                    </a:ext>
                  </a:extLst>
                </p:cNvPr>
                <p:cNvSpPr/>
                <p:nvPr/>
              </p:nvSpPr>
              <p:spPr>
                <a:xfrm>
                  <a:off x="2813161" y="2487372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9BED644E-AFF0-4CE7-8E4A-027B28AFB661}"/>
                    </a:ext>
                  </a:extLst>
                </p:cNvPr>
                <p:cNvSpPr/>
                <p:nvPr/>
              </p:nvSpPr>
              <p:spPr>
                <a:xfrm>
                  <a:off x="2906107" y="2578374"/>
                  <a:ext cx="54640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063E3FCC-57C3-4C71-85AD-00C5B284A1D3}"/>
                  </a:ext>
                </a:extLst>
              </p:cNvPr>
              <p:cNvGrpSpPr/>
              <p:nvPr/>
            </p:nvGrpSpPr>
            <p:grpSpPr>
              <a:xfrm>
                <a:off x="4196602" y="4255972"/>
                <a:ext cx="231934" cy="221651"/>
                <a:chOff x="2146687" y="2002438"/>
                <a:chExt cx="231934" cy="221651"/>
              </a:xfrm>
            </p:grpSpPr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id="{9D327375-A184-4011-A710-1D5AC8899A4A}"/>
                    </a:ext>
                  </a:extLst>
                </p:cNvPr>
                <p:cNvSpPr/>
                <p:nvPr/>
              </p:nvSpPr>
              <p:spPr>
                <a:xfrm>
                  <a:off x="2146688" y="2002438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EFB160B0-27A9-4B45-8D37-994A99FB69C3}"/>
                    </a:ext>
                  </a:extLst>
                </p:cNvPr>
                <p:cNvCxnSpPr>
                  <a:cxnSpLocks/>
                  <a:stCxn id="52" idx="0"/>
                  <a:endCxn id="52" idx="4"/>
                </p:cNvCxnSpPr>
                <p:nvPr/>
              </p:nvCxnSpPr>
              <p:spPr>
                <a:xfrm>
                  <a:off x="2262654" y="2002438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4" name="Connecteur droit 53">
                  <a:extLst>
                    <a:ext uri="{FF2B5EF4-FFF2-40B4-BE49-F238E27FC236}">
                      <a16:creationId xmlns:a16="http://schemas.microsoft.com/office/drawing/2014/main" id="{D90C006B-BBF6-4284-BFD6-D575F1D73852}"/>
                    </a:ext>
                  </a:extLst>
                </p:cNvPr>
                <p:cNvCxnSpPr>
                  <a:cxnSpLocks/>
                  <a:stCxn id="52" idx="2"/>
                  <a:endCxn id="52" idx="6"/>
                </p:cNvCxnSpPr>
                <p:nvPr/>
              </p:nvCxnSpPr>
              <p:spPr>
                <a:xfrm>
                  <a:off x="2146687" y="2113266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15" name="Oval 1029">
              <a:extLst>
                <a:ext uri="{FF2B5EF4-FFF2-40B4-BE49-F238E27FC236}">
                  <a16:creationId xmlns:a16="http://schemas.microsoft.com/office/drawing/2014/main" id="{13109F32-9829-4F57-86FA-CC74ADD59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1960" y="3764504"/>
              <a:ext cx="2299955" cy="2252414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12700">
              <a:solidFill>
                <a:sysClr val="window" lastClr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endParaRPr>
            </a:p>
          </p:txBody>
        </p:sp>
        <p:sp>
          <p:nvSpPr>
            <p:cNvPr id="20" name="Arc plein 19">
              <a:extLst>
                <a:ext uri="{FF2B5EF4-FFF2-40B4-BE49-F238E27FC236}">
                  <a16:creationId xmlns:a16="http://schemas.microsoft.com/office/drawing/2014/main" id="{072A9088-5230-43E9-AB31-DE7E43A259CC}"/>
                </a:ext>
              </a:extLst>
            </p:cNvPr>
            <p:cNvSpPr/>
            <p:nvPr/>
          </p:nvSpPr>
          <p:spPr>
            <a:xfrm>
              <a:off x="-131494" y="3774349"/>
              <a:ext cx="2276137" cy="2200968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Arc plein 20">
              <a:extLst>
                <a:ext uri="{FF2B5EF4-FFF2-40B4-BE49-F238E27FC236}">
                  <a16:creationId xmlns:a16="http://schemas.microsoft.com/office/drawing/2014/main" id="{8EDCCA52-A073-4284-B041-8A34A0FACA96}"/>
                </a:ext>
              </a:extLst>
            </p:cNvPr>
            <p:cNvSpPr/>
            <p:nvPr/>
          </p:nvSpPr>
          <p:spPr>
            <a:xfrm rot="5400000">
              <a:off x="-105560" y="3764221"/>
              <a:ext cx="2229088" cy="2247424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2" name="Arc plein 21">
              <a:extLst>
                <a:ext uri="{FF2B5EF4-FFF2-40B4-BE49-F238E27FC236}">
                  <a16:creationId xmlns:a16="http://schemas.microsoft.com/office/drawing/2014/main" id="{395ED4A3-4A38-4C64-B1F8-39F6B5116ADE}"/>
                </a:ext>
              </a:extLst>
            </p:cNvPr>
            <p:cNvSpPr/>
            <p:nvPr/>
          </p:nvSpPr>
          <p:spPr>
            <a:xfrm rot="10800000">
              <a:off x="-142611" y="3806029"/>
              <a:ext cx="2276137" cy="2200968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Arc plein 22">
              <a:extLst>
                <a:ext uri="{FF2B5EF4-FFF2-40B4-BE49-F238E27FC236}">
                  <a16:creationId xmlns:a16="http://schemas.microsoft.com/office/drawing/2014/main" id="{8E2608FE-B369-4DE5-9678-CD2027240965}"/>
                </a:ext>
              </a:extLst>
            </p:cNvPr>
            <p:cNvSpPr/>
            <p:nvPr/>
          </p:nvSpPr>
          <p:spPr>
            <a:xfrm rot="16200000">
              <a:off x="-125434" y="3765638"/>
              <a:ext cx="2229088" cy="2247424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4" name="Organigramme : Connecteur 23">
              <a:extLst>
                <a:ext uri="{FF2B5EF4-FFF2-40B4-BE49-F238E27FC236}">
                  <a16:creationId xmlns:a16="http://schemas.microsoft.com/office/drawing/2014/main" id="{DB4A9CDB-7543-43DE-A814-63B355693D14}"/>
                </a:ext>
              </a:extLst>
            </p:cNvPr>
            <p:cNvSpPr/>
            <p:nvPr/>
          </p:nvSpPr>
          <p:spPr>
            <a:xfrm>
              <a:off x="818015" y="4716488"/>
              <a:ext cx="367660" cy="35055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rganigramme : Connecteur 24">
              <a:extLst>
                <a:ext uri="{FF2B5EF4-FFF2-40B4-BE49-F238E27FC236}">
                  <a16:creationId xmlns:a16="http://schemas.microsoft.com/office/drawing/2014/main" id="{4CFCC803-5A1E-449C-9E71-6737835545C2}"/>
                </a:ext>
              </a:extLst>
            </p:cNvPr>
            <p:cNvSpPr/>
            <p:nvPr/>
          </p:nvSpPr>
          <p:spPr>
            <a:xfrm>
              <a:off x="-234546" y="3712514"/>
              <a:ext cx="2448000" cy="2484000"/>
            </a:xfrm>
            <a:prstGeom prst="flowChartConnector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63EEAF-C01E-4554-B49C-370C1A945A84}"/>
                </a:ext>
              </a:extLst>
            </p:cNvPr>
            <p:cNvSpPr/>
            <p:nvPr/>
          </p:nvSpPr>
          <p:spPr>
            <a:xfrm rot="5400000">
              <a:off x="-544044" y="3761586"/>
              <a:ext cx="2664436" cy="489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E67075B-CDA0-4A35-B8FB-E1E5F308B589}"/>
                </a:ext>
              </a:extLst>
            </p:cNvPr>
            <p:cNvSpPr/>
            <p:nvPr/>
          </p:nvSpPr>
          <p:spPr>
            <a:xfrm>
              <a:off x="-1367327" y="2474752"/>
              <a:ext cx="2424529" cy="489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DBE360C0-5AD1-4D69-8F35-91758175E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t="8224"/>
          <a:stretch/>
        </p:blipFill>
        <p:spPr>
          <a:xfrm>
            <a:off x="3802189" y="1473470"/>
            <a:ext cx="5341811" cy="2592000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6F4958CD-D917-4B34-B6D8-12043AC151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7856"/>
          <a:stretch/>
        </p:blipFill>
        <p:spPr>
          <a:xfrm>
            <a:off x="3775068" y="4207399"/>
            <a:ext cx="5368932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472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Annexe: Analyse analytique de la FSE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82170" y="834079"/>
            <a:ext cx="8561779" cy="497462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  <a:latin typeface="Brandon Text Regular" panose="020B0503020203060203" pitchFamily="34" charset="0"/>
              </a:rPr>
              <a:t>Coefficients de transfert: Validation numérique</a:t>
            </a:r>
          </a:p>
          <a:p>
            <a:endParaRPr lang="en-GB" sz="2000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8B98332-B47C-4DCB-85CE-4BF3E73807C6}"/>
              </a:ext>
            </a:extLst>
          </p:cNvPr>
          <p:cNvSpPr txBox="1"/>
          <p:nvPr/>
        </p:nvSpPr>
        <p:spPr>
          <a:xfrm rot="16200000">
            <a:off x="2393909" y="2073560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FSE Radial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61DF16C-06BE-4F52-A819-1B322FC82084}"/>
              </a:ext>
            </a:extLst>
          </p:cNvPr>
          <p:cNvSpPr txBox="1"/>
          <p:nvPr/>
        </p:nvSpPr>
        <p:spPr>
          <a:xfrm rot="16200000">
            <a:off x="2426640" y="4789209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FSE Tangentiel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05D3002-F0CD-4956-895C-63AF25D80FAF}"/>
                  </a:ext>
                </a:extLst>
              </p:cNvPr>
              <p:cNvSpPr txBox="1"/>
              <p:nvPr/>
            </p:nvSpPr>
            <p:spPr>
              <a:xfrm>
                <a:off x="144165" y="3351462"/>
                <a:ext cx="2656639" cy="5025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05D3002-F0CD-4956-895C-63AF25D80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65" y="3351462"/>
                <a:ext cx="2656639" cy="5025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DF7EE6-99E2-40AA-B275-6597E537A947}"/>
              </a:ext>
            </a:extLst>
          </p:cNvPr>
          <p:cNvGrpSpPr/>
          <p:nvPr/>
        </p:nvGrpSpPr>
        <p:grpSpPr>
          <a:xfrm>
            <a:off x="-3404567" y="3800854"/>
            <a:ext cx="6296688" cy="6114291"/>
            <a:chOff x="-1657217" y="2474752"/>
            <a:chExt cx="4890782" cy="5064443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1B52C5D-8712-462D-A60D-DBA0C3BBA332}"/>
                </a:ext>
              </a:extLst>
            </p:cNvPr>
            <p:cNvGrpSpPr/>
            <p:nvPr/>
          </p:nvGrpSpPr>
          <p:grpSpPr>
            <a:xfrm>
              <a:off x="-1138868" y="2834427"/>
              <a:ext cx="4270628" cy="4182353"/>
              <a:chOff x="152400" y="1598560"/>
              <a:chExt cx="4781550" cy="4781550"/>
            </a:xfrm>
          </p:grpSpPr>
          <p:sp>
            <p:nvSpPr>
              <p:cNvPr id="29" name="Oval 1029">
                <a:extLst>
                  <a:ext uri="{FF2B5EF4-FFF2-40B4-BE49-F238E27FC236}">
                    <a16:creationId xmlns:a16="http://schemas.microsoft.com/office/drawing/2014/main" id="{A7F208A3-5EED-45CD-8959-E8C6F8D41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" y="1598560"/>
                <a:ext cx="4781550" cy="478155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0" name="Oval 1030">
                <a:extLst>
                  <a:ext uri="{FF2B5EF4-FFF2-40B4-BE49-F238E27FC236}">
                    <a16:creationId xmlns:a16="http://schemas.microsoft.com/office/drawing/2014/main" id="{26AA04FA-6C1B-4881-9552-AE47F27C6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875" y="1918170"/>
                <a:ext cx="4038600" cy="4038600"/>
              </a:xfrm>
              <a:prstGeom prst="ellipse">
                <a:avLst/>
              </a:prstGeom>
              <a:solidFill>
                <a:sysClr val="window" lastClr="FFFFFF"/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1" name="Rectangle 1195">
                <a:extLst>
                  <a:ext uri="{FF2B5EF4-FFF2-40B4-BE49-F238E27FC236}">
                    <a16:creationId xmlns:a16="http://schemas.microsoft.com/office/drawing/2014/main" id="{37310917-ED77-4F34-96BB-2D48228C7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441383" y="5549778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2" name="Rectangle 1195">
                <a:extLst>
                  <a:ext uri="{FF2B5EF4-FFF2-40B4-BE49-F238E27FC236}">
                    <a16:creationId xmlns:a16="http://schemas.microsoft.com/office/drawing/2014/main" id="{F0BE9922-3437-4045-9772-F2AF3359B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40784" y="1896151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3" name="Rectangle 1195">
                <a:extLst>
                  <a:ext uri="{FF2B5EF4-FFF2-40B4-BE49-F238E27FC236}">
                    <a16:creationId xmlns:a16="http://schemas.microsoft.com/office/drawing/2014/main" id="{F68E2469-95BB-4287-BC0D-48718E16B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165311" y="3719595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4" name="Rectangle 1195">
                <a:extLst>
                  <a:ext uri="{FF2B5EF4-FFF2-40B4-BE49-F238E27FC236}">
                    <a16:creationId xmlns:a16="http://schemas.microsoft.com/office/drawing/2014/main" id="{882A1484-A1AF-407B-8000-1E0D77C9D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626119">
                <a:off x="3938059" y="4612412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5" name="Rectangle 1195">
                <a:extLst>
                  <a:ext uri="{FF2B5EF4-FFF2-40B4-BE49-F238E27FC236}">
                    <a16:creationId xmlns:a16="http://schemas.microsoft.com/office/drawing/2014/main" id="{1FF86F2B-B58C-43F3-9FF4-15B4FD847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905525">
                <a:off x="3387047" y="5269150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6" name="Rectangle 1195">
                <a:extLst>
                  <a:ext uri="{FF2B5EF4-FFF2-40B4-BE49-F238E27FC236}">
                    <a16:creationId xmlns:a16="http://schemas.microsoft.com/office/drawing/2014/main" id="{0CFA159A-2E86-4F5A-BEAD-486A4AD48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175219">
                <a:off x="3959487" y="2853916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7" name="Rectangle 1195">
                <a:extLst>
                  <a:ext uri="{FF2B5EF4-FFF2-40B4-BE49-F238E27FC236}">
                    <a16:creationId xmlns:a16="http://schemas.microsoft.com/office/drawing/2014/main" id="{D14A8F84-7844-48D3-A8A5-125EA587F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438629">
                <a:off x="3373525" y="2201322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8" name="Rectangle 1195">
                <a:extLst>
                  <a:ext uri="{FF2B5EF4-FFF2-40B4-BE49-F238E27FC236}">
                    <a16:creationId xmlns:a16="http://schemas.microsoft.com/office/drawing/2014/main" id="{A9C193F3-C97A-4B1D-B575-80C5EA02E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514406" y="3727672"/>
                <a:ext cx="445582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9" name="Rectangle 1195">
                <a:extLst>
                  <a:ext uri="{FF2B5EF4-FFF2-40B4-BE49-F238E27FC236}">
                    <a16:creationId xmlns:a16="http://schemas.microsoft.com/office/drawing/2014/main" id="{549451A8-49DD-4C29-9D80-A87866636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14956" flipH="1">
                <a:off x="1472882" y="5327413"/>
                <a:ext cx="411644" cy="435331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0" name="Rectangle 1195">
                <a:extLst>
                  <a:ext uri="{FF2B5EF4-FFF2-40B4-BE49-F238E27FC236}">
                    <a16:creationId xmlns:a16="http://schemas.microsoft.com/office/drawing/2014/main" id="{D343664A-79E6-451C-A5C4-16BC982D3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745527" flipH="1">
                <a:off x="794898" y="4675188"/>
                <a:ext cx="445582" cy="455249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1" name="Rectangle 1195">
                <a:extLst>
                  <a:ext uri="{FF2B5EF4-FFF2-40B4-BE49-F238E27FC236}">
                    <a16:creationId xmlns:a16="http://schemas.microsoft.com/office/drawing/2014/main" id="{08DBD477-D40A-46F0-8C7E-F5389ECF5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659190" flipH="1">
                <a:off x="1470178" y="2121327"/>
                <a:ext cx="445582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2" name="Rectangle 1195">
                <a:extLst>
                  <a:ext uri="{FF2B5EF4-FFF2-40B4-BE49-F238E27FC236}">
                    <a16:creationId xmlns:a16="http://schemas.microsoft.com/office/drawing/2014/main" id="{2D07DBD8-6292-4917-97AB-4F3AC3E16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34629" flipH="1">
                <a:off x="775698" y="2761959"/>
                <a:ext cx="46740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14A25A6F-7997-45DA-AC09-2A3E70539CE6}"/>
                  </a:ext>
                </a:extLst>
              </p:cNvPr>
              <p:cNvGrpSpPr/>
              <p:nvPr/>
            </p:nvGrpSpPr>
            <p:grpSpPr>
              <a:xfrm>
                <a:off x="1115230" y="5165618"/>
                <a:ext cx="231933" cy="221651"/>
                <a:chOff x="5459956" y="3910444"/>
                <a:chExt cx="334850" cy="320005"/>
              </a:xfrm>
            </p:grpSpPr>
            <p:sp>
              <p:nvSpPr>
                <p:cNvPr id="72" name="Ellipse 71">
                  <a:extLst>
                    <a:ext uri="{FF2B5EF4-FFF2-40B4-BE49-F238E27FC236}">
                      <a16:creationId xmlns:a16="http://schemas.microsoft.com/office/drawing/2014/main" id="{5013EA5A-FDE0-41AE-BF56-7F6F363ECF05}"/>
                    </a:ext>
                  </a:extLst>
                </p:cNvPr>
                <p:cNvSpPr/>
                <p:nvPr/>
              </p:nvSpPr>
              <p:spPr>
                <a:xfrm>
                  <a:off x="5459956" y="3910444"/>
                  <a:ext cx="334850" cy="320005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" name="Connecteur droit 72">
                  <a:extLst>
                    <a:ext uri="{FF2B5EF4-FFF2-40B4-BE49-F238E27FC236}">
                      <a16:creationId xmlns:a16="http://schemas.microsoft.com/office/drawing/2014/main" id="{50D206CD-D0CB-4082-98AA-C9CA37377A1A}"/>
                    </a:ext>
                  </a:extLst>
                </p:cNvPr>
                <p:cNvCxnSpPr>
                  <a:cxnSpLocks/>
                  <a:stCxn id="72" idx="0"/>
                  <a:endCxn id="72" idx="4"/>
                </p:cNvCxnSpPr>
                <p:nvPr/>
              </p:nvCxnSpPr>
              <p:spPr>
                <a:xfrm>
                  <a:off x="5627381" y="3910444"/>
                  <a:ext cx="0" cy="320005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74" name="Connecteur droit 73">
                  <a:extLst>
                    <a:ext uri="{FF2B5EF4-FFF2-40B4-BE49-F238E27FC236}">
                      <a16:creationId xmlns:a16="http://schemas.microsoft.com/office/drawing/2014/main" id="{539D9C54-4FDC-41CD-9F78-7129579CD0AA}"/>
                    </a:ext>
                  </a:extLst>
                </p:cNvPr>
                <p:cNvCxnSpPr>
                  <a:cxnSpLocks/>
                  <a:stCxn id="72" idx="2"/>
                  <a:endCxn id="72" idx="6"/>
                </p:cNvCxnSpPr>
                <p:nvPr/>
              </p:nvCxnSpPr>
              <p:spPr>
                <a:xfrm>
                  <a:off x="5459956" y="4070447"/>
                  <a:ext cx="334850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445751D3-C296-4E5B-8379-01C0CA5F9EDE}"/>
                  </a:ext>
                </a:extLst>
              </p:cNvPr>
              <p:cNvGrpSpPr/>
              <p:nvPr/>
            </p:nvGrpSpPr>
            <p:grpSpPr>
              <a:xfrm>
                <a:off x="2037518" y="5618195"/>
                <a:ext cx="231934" cy="221651"/>
                <a:chOff x="5459955" y="3910444"/>
                <a:chExt cx="334851" cy="320005"/>
              </a:xfrm>
            </p:grpSpPr>
            <p:sp>
              <p:nvSpPr>
                <p:cNvPr id="69" name="Ellipse 68">
                  <a:extLst>
                    <a:ext uri="{FF2B5EF4-FFF2-40B4-BE49-F238E27FC236}">
                      <a16:creationId xmlns:a16="http://schemas.microsoft.com/office/drawing/2014/main" id="{73D3C758-D0B3-4407-9A19-DAD95877639C}"/>
                    </a:ext>
                  </a:extLst>
                </p:cNvPr>
                <p:cNvSpPr/>
                <p:nvPr/>
              </p:nvSpPr>
              <p:spPr>
                <a:xfrm>
                  <a:off x="5459956" y="3910444"/>
                  <a:ext cx="334850" cy="320005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" name="Connecteur droit 69">
                  <a:extLst>
                    <a:ext uri="{FF2B5EF4-FFF2-40B4-BE49-F238E27FC236}">
                      <a16:creationId xmlns:a16="http://schemas.microsoft.com/office/drawing/2014/main" id="{419BD842-9A0F-480B-B560-54E853E1B382}"/>
                    </a:ext>
                  </a:extLst>
                </p:cNvPr>
                <p:cNvCxnSpPr>
                  <a:cxnSpLocks/>
                  <a:stCxn id="69" idx="0"/>
                  <a:endCxn id="69" idx="4"/>
                </p:cNvCxnSpPr>
                <p:nvPr/>
              </p:nvCxnSpPr>
              <p:spPr>
                <a:xfrm>
                  <a:off x="5627381" y="3910444"/>
                  <a:ext cx="0" cy="320005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2C8FE121-10E0-4C92-9B47-2325C5AAA0DA}"/>
                    </a:ext>
                  </a:extLst>
                </p:cNvPr>
                <p:cNvCxnSpPr>
                  <a:cxnSpLocks/>
                  <a:stCxn id="69" idx="2"/>
                  <a:endCxn id="69" idx="6"/>
                </p:cNvCxnSpPr>
                <p:nvPr/>
              </p:nvCxnSpPr>
              <p:spPr>
                <a:xfrm>
                  <a:off x="5459955" y="4070450"/>
                  <a:ext cx="334849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5B200F54-C38F-41CC-9C80-97B95098D06C}"/>
                  </a:ext>
                </a:extLst>
              </p:cNvPr>
              <p:cNvGrpSpPr/>
              <p:nvPr/>
            </p:nvGrpSpPr>
            <p:grpSpPr>
              <a:xfrm>
                <a:off x="3812086" y="5075950"/>
                <a:ext cx="231933" cy="221651"/>
                <a:chOff x="2190642" y="5673195"/>
                <a:chExt cx="231933" cy="221651"/>
              </a:xfrm>
            </p:grpSpPr>
            <p:sp>
              <p:nvSpPr>
                <p:cNvPr id="67" name="Ellipse 66">
                  <a:extLst>
                    <a:ext uri="{FF2B5EF4-FFF2-40B4-BE49-F238E27FC236}">
                      <a16:creationId xmlns:a16="http://schemas.microsoft.com/office/drawing/2014/main" id="{08F7DA73-AED0-4B83-9585-39588167F51B}"/>
                    </a:ext>
                  </a:extLst>
                </p:cNvPr>
                <p:cNvSpPr/>
                <p:nvPr/>
              </p:nvSpPr>
              <p:spPr>
                <a:xfrm>
                  <a:off x="2190642" y="5673195"/>
                  <a:ext cx="231933" cy="221651"/>
                </a:xfrm>
                <a:prstGeom prst="ellipse">
                  <a:avLst/>
                </a:prstGeom>
                <a:solidFill>
                  <a:srgbClr val="0069A1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Ellipse 67">
                  <a:extLst>
                    <a:ext uri="{FF2B5EF4-FFF2-40B4-BE49-F238E27FC236}">
                      <a16:creationId xmlns:a16="http://schemas.microsoft.com/office/drawing/2014/main" id="{20D57740-220D-4BC4-9EE4-9EA0B9C8DE7B}"/>
                    </a:ext>
                  </a:extLst>
                </p:cNvPr>
                <p:cNvSpPr/>
                <p:nvPr/>
              </p:nvSpPr>
              <p:spPr>
                <a:xfrm>
                  <a:off x="2289982" y="5767394"/>
                  <a:ext cx="45719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D679C43C-046B-4D0B-98E7-82AF2E239979}"/>
                  </a:ext>
                </a:extLst>
              </p:cNvPr>
              <p:cNvGrpSpPr/>
              <p:nvPr/>
            </p:nvGrpSpPr>
            <p:grpSpPr>
              <a:xfrm>
                <a:off x="2982675" y="5617895"/>
                <a:ext cx="231933" cy="221651"/>
                <a:chOff x="2190642" y="5673195"/>
                <a:chExt cx="231933" cy="221651"/>
              </a:xfrm>
            </p:grpSpPr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63522394-B6F5-4C86-A1EB-8ADE2F502EF0}"/>
                    </a:ext>
                  </a:extLst>
                </p:cNvPr>
                <p:cNvSpPr/>
                <p:nvPr/>
              </p:nvSpPr>
              <p:spPr>
                <a:xfrm>
                  <a:off x="2190642" y="5673195"/>
                  <a:ext cx="231933" cy="221651"/>
                </a:xfrm>
                <a:prstGeom prst="ellipse">
                  <a:avLst/>
                </a:prstGeom>
                <a:solidFill>
                  <a:srgbClr val="0069A1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Ellipse 65">
                  <a:extLst>
                    <a:ext uri="{FF2B5EF4-FFF2-40B4-BE49-F238E27FC236}">
                      <a16:creationId xmlns:a16="http://schemas.microsoft.com/office/drawing/2014/main" id="{1BFF09D6-F010-4373-A366-A5917F714004}"/>
                    </a:ext>
                  </a:extLst>
                </p:cNvPr>
                <p:cNvSpPr/>
                <p:nvPr/>
              </p:nvSpPr>
              <p:spPr>
                <a:xfrm>
                  <a:off x="2289982" y="5767394"/>
                  <a:ext cx="45719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8ECB9A95-16B6-44CD-8FA8-9CB25276100E}"/>
                  </a:ext>
                </a:extLst>
              </p:cNvPr>
              <p:cNvGrpSpPr/>
              <p:nvPr/>
            </p:nvGrpSpPr>
            <p:grpSpPr>
              <a:xfrm>
                <a:off x="1220133" y="2526055"/>
                <a:ext cx="231934" cy="221651"/>
                <a:chOff x="2232586" y="2397747"/>
                <a:chExt cx="231934" cy="221651"/>
              </a:xfrm>
            </p:grpSpPr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2E90DA8D-86E0-4911-824E-5E58C38D06D9}"/>
                    </a:ext>
                  </a:extLst>
                </p:cNvPr>
                <p:cNvSpPr/>
                <p:nvPr/>
              </p:nvSpPr>
              <p:spPr>
                <a:xfrm>
                  <a:off x="2232587" y="2397747"/>
                  <a:ext cx="231933" cy="221651"/>
                </a:xfrm>
                <a:prstGeom prst="ellipse">
                  <a:avLst/>
                </a:prstGeom>
                <a:solidFill>
                  <a:srgbClr val="146194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6557DF23-A76B-4A64-A7B2-2A4FD8C01C18}"/>
                    </a:ext>
                  </a:extLst>
                </p:cNvPr>
                <p:cNvCxnSpPr>
                  <a:cxnSpLocks/>
                  <a:stCxn id="62" idx="0"/>
                  <a:endCxn id="62" idx="4"/>
                </p:cNvCxnSpPr>
                <p:nvPr/>
              </p:nvCxnSpPr>
              <p:spPr>
                <a:xfrm>
                  <a:off x="2348553" y="2397747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663A51D7-B11E-402A-B09A-16A581F4A411}"/>
                    </a:ext>
                  </a:extLst>
                </p:cNvPr>
                <p:cNvCxnSpPr>
                  <a:cxnSpLocks/>
                  <a:stCxn id="62" idx="2"/>
                  <a:endCxn id="62" idx="6"/>
                </p:cNvCxnSpPr>
                <p:nvPr/>
              </p:nvCxnSpPr>
              <p:spPr>
                <a:xfrm>
                  <a:off x="2232586" y="2508575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8" name="Groupe 47">
                <a:extLst>
                  <a:ext uri="{FF2B5EF4-FFF2-40B4-BE49-F238E27FC236}">
                    <a16:creationId xmlns:a16="http://schemas.microsoft.com/office/drawing/2014/main" id="{384F72D3-37A1-473F-9963-CFFCAAED70AA}"/>
                  </a:ext>
                </a:extLst>
              </p:cNvPr>
              <p:cNvGrpSpPr/>
              <p:nvPr/>
            </p:nvGrpSpPr>
            <p:grpSpPr>
              <a:xfrm>
                <a:off x="711237" y="4275927"/>
                <a:ext cx="231933" cy="221651"/>
                <a:chOff x="2813161" y="2487372"/>
                <a:chExt cx="231933" cy="22165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03FD9C31-FB1A-4C89-A628-720155EBFAFA}"/>
                    </a:ext>
                  </a:extLst>
                </p:cNvPr>
                <p:cNvSpPr/>
                <p:nvPr/>
              </p:nvSpPr>
              <p:spPr>
                <a:xfrm>
                  <a:off x="2813161" y="2487372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Ellipse 60">
                  <a:extLst>
                    <a:ext uri="{FF2B5EF4-FFF2-40B4-BE49-F238E27FC236}">
                      <a16:creationId xmlns:a16="http://schemas.microsoft.com/office/drawing/2014/main" id="{D982A3DA-1D25-4A1E-86A4-FB5CB9CEE3E1}"/>
                    </a:ext>
                  </a:extLst>
                </p:cNvPr>
                <p:cNvSpPr/>
                <p:nvPr/>
              </p:nvSpPr>
              <p:spPr>
                <a:xfrm>
                  <a:off x="2906107" y="2578374"/>
                  <a:ext cx="54640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oupe 48">
                <a:extLst>
                  <a:ext uri="{FF2B5EF4-FFF2-40B4-BE49-F238E27FC236}">
                    <a16:creationId xmlns:a16="http://schemas.microsoft.com/office/drawing/2014/main" id="{C25B5643-E497-4001-8A50-65ACF42A4771}"/>
                  </a:ext>
                </a:extLst>
              </p:cNvPr>
              <p:cNvGrpSpPr/>
              <p:nvPr/>
            </p:nvGrpSpPr>
            <p:grpSpPr>
              <a:xfrm>
                <a:off x="2078054" y="2035944"/>
                <a:ext cx="231934" cy="221651"/>
                <a:chOff x="2232586" y="2397747"/>
                <a:chExt cx="231934" cy="221651"/>
              </a:xfrm>
            </p:grpSpPr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2797173F-0256-408C-972C-38F4E45ED9FB}"/>
                    </a:ext>
                  </a:extLst>
                </p:cNvPr>
                <p:cNvSpPr/>
                <p:nvPr/>
              </p:nvSpPr>
              <p:spPr>
                <a:xfrm>
                  <a:off x="2232587" y="2397747"/>
                  <a:ext cx="231933" cy="221651"/>
                </a:xfrm>
                <a:prstGeom prst="ellipse">
                  <a:avLst/>
                </a:prstGeom>
                <a:solidFill>
                  <a:srgbClr val="146194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34D6CDAA-D1AB-400E-BFAF-CB1EED557DC2}"/>
                    </a:ext>
                  </a:extLst>
                </p:cNvPr>
                <p:cNvCxnSpPr>
                  <a:cxnSpLocks/>
                  <a:stCxn id="57" idx="0"/>
                  <a:endCxn id="57" idx="4"/>
                </p:cNvCxnSpPr>
                <p:nvPr/>
              </p:nvCxnSpPr>
              <p:spPr>
                <a:xfrm>
                  <a:off x="2348553" y="2397747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9" name="Connecteur droit 58">
                  <a:extLst>
                    <a:ext uri="{FF2B5EF4-FFF2-40B4-BE49-F238E27FC236}">
                      <a16:creationId xmlns:a16="http://schemas.microsoft.com/office/drawing/2014/main" id="{23AA26C5-191A-4F69-8B37-18795A423F5D}"/>
                    </a:ext>
                  </a:extLst>
                </p:cNvPr>
                <p:cNvCxnSpPr>
                  <a:cxnSpLocks/>
                  <a:stCxn id="57" idx="2"/>
                  <a:endCxn id="57" idx="6"/>
                </p:cNvCxnSpPr>
                <p:nvPr/>
              </p:nvCxnSpPr>
              <p:spPr>
                <a:xfrm>
                  <a:off x="2232586" y="2508575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DF8671E0-0ECC-4E38-8028-5F2ED4BC65DE}"/>
                  </a:ext>
                </a:extLst>
              </p:cNvPr>
              <p:cNvGrpSpPr/>
              <p:nvPr/>
            </p:nvGrpSpPr>
            <p:grpSpPr>
              <a:xfrm>
                <a:off x="701099" y="3321063"/>
                <a:ext cx="231933" cy="221651"/>
                <a:chOff x="2813161" y="2487372"/>
                <a:chExt cx="231933" cy="221651"/>
              </a:xfrm>
            </p:grpSpPr>
            <p:sp>
              <p:nvSpPr>
                <p:cNvPr id="55" name="Ellipse 54">
                  <a:extLst>
                    <a:ext uri="{FF2B5EF4-FFF2-40B4-BE49-F238E27FC236}">
                      <a16:creationId xmlns:a16="http://schemas.microsoft.com/office/drawing/2014/main" id="{CD7EC708-4167-48C9-810A-AC3575764A3C}"/>
                    </a:ext>
                  </a:extLst>
                </p:cNvPr>
                <p:cNvSpPr/>
                <p:nvPr/>
              </p:nvSpPr>
              <p:spPr>
                <a:xfrm>
                  <a:off x="2813161" y="2487372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9BED644E-AFF0-4CE7-8E4A-027B28AFB661}"/>
                    </a:ext>
                  </a:extLst>
                </p:cNvPr>
                <p:cNvSpPr/>
                <p:nvPr/>
              </p:nvSpPr>
              <p:spPr>
                <a:xfrm>
                  <a:off x="2906107" y="2578374"/>
                  <a:ext cx="54640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063E3FCC-57C3-4C71-85AD-00C5B284A1D3}"/>
                  </a:ext>
                </a:extLst>
              </p:cNvPr>
              <p:cNvGrpSpPr/>
              <p:nvPr/>
            </p:nvGrpSpPr>
            <p:grpSpPr>
              <a:xfrm>
                <a:off x="4196602" y="4255972"/>
                <a:ext cx="231934" cy="221651"/>
                <a:chOff x="2146687" y="2002438"/>
                <a:chExt cx="231934" cy="221651"/>
              </a:xfrm>
            </p:grpSpPr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id="{9D327375-A184-4011-A710-1D5AC8899A4A}"/>
                    </a:ext>
                  </a:extLst>
                </p:cNvPr>
                <p:cNvSpPr/>
                <p:nvPr/>
              </p:nvSpPr>
              <p:spPr>
                <a:xfrm>
                  <a:off x="2146688" y="2002438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EFB160B0-27A9-4B45-8D37-994A99FB69C3}"/>
                    </a:ext>
                  </a:extLst>
                </p:cNvPr>
                <p:cNvCxnSpPr>
                  <a:cxnSpLocks/>
                  <a:stCxn id="52" idx="0"/>
                  <a:endCxn id="52" idx="4"/>
                </p:cNvCxnSpPr>
                <p:nvPr/>
              </p:nvCxnSpPr>
              <p:spPr>
                <a:xfrm>
                  <a:off x="2262654" y="2002438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4" name="Connecteur droit 53">
                  <a:extLst>
                    <a:ext uri="{FF2B5EF4-FFF2-40B4-BE49-F238E27FC236}">
                      <a16:creationId xmlns:a16="http://schemas.microsoft.com/office/drawing/2014/main" id="{D90C006B-BBF6-4284-BFD6-D575F1D73852}"/>
                    </a:ext>
                  </a:extLst>
                </p:cNvPr>
                <p:cNvCxnSpPr>
                  <a:cxnSpLocks/>
                  <a:stCxn id="52" idx="2"/>
                  <a:endCxn id="52" idx="6"/>
                </p:cNvCxnSpPr>
                <p:nvPr/>
              </p:nvCxnSpPr>
              <p:spPr>
                <a:xfrm>
                  <a:off x="2146687" y="2113266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15" name="Oval 1029">
              <a:extLst>
                <a:ext uri="{FF2B5EF4-FFF2-40B4-BE49-F238E27FC236}">
                  <a16:creationId xmlns:a16="http://schemas.microsoft.com/office/drawing/2014/main" id="{13109F32-9829-4F57-86FA-CC74ADD59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1960" y="3764504"/>
              <a:ext cx="2299955" cy="2252414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12700">
              <a:solidFill>
                <a:sysClr val="window" lastClr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endParaRPr>
            </a:p>
          </p:txBody>
        </p:sp>
        <p:sp>
          <p:nvSpPr>
            <p:cNvPr id="20" name="Arc plein 19">
              <a:extLst>
                <a:ext uri="{FF2B5EF4-FFF2-40B4-BE49-F238E27FC236}">
                  <a16:creationId xmlns:a16="http://schemas.microsoft.com/office/drawing/2014/main" id="{072A9088-5230-43E9-AB31-DE7E43A259CC}"/>
                </a:ext>
              </a:extLst>
            </p:cNvPr>
            <p:cNvSpPr/>
            <p:nvPr/>
          </p:nvSpPr>
          <p:spPr>
            <a:xfrm>
              <a:off x="-131494" y="3774349"/>
              <a:ext cx="2276137" cy="2200968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Arc plein 20">
              <a:extLst>
                <a:ext uri="{FF2B5EF4-FFF2-40B4-BE49-F238E27FC236}">
                  <a16:creationId xmlns:a16="http://schemas.microsoft.com/office/drawing/2014/main" id="{8EDCCA52-A073-4284-B041-8A34A0FACA96}"/>
                </a:ext>
              </a:extLst>
            </p:cNvPr>
            <p:cNvSpPr/>
            <p:nvPr/>
          </p:nvSpPr>
          <p:spPr>
            <a:xfrm rot="5400000">
              <a:off x="-105560" y="3764221"/>
              <a:ext cx="2229088" cy="2247424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2" name="Arc plein 21">
              <a:extLst>
                <a:ext uri="{FF2B5EF4-FFF2-40B4-BE49-F238E27FC236}">
                  <a16:creationId xmlns:a16="http://schemas.microsoft.com/office/drawing/2014/main" id="{395ED4A3-4A38-4C64-B1F8-39F6B5116ADE}"/>
                </a:ext>
              </a:extLst>
            </p:cNvPr>
            <p:cNvSpPr/>
            <p:nvPr/>
          </p:nvSpPr>
          <p:spPr>
            <a:xfrm rot="10800000">
              <a:off x="-142611" y="3806029"/>
              <a:ext cx="2276137" cy="2200968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Arc plein 22">
              <a:extLst>
                <a:ext uri="{FF2B5EF4-FFF2-40B4-BE49-F238E27FC236}">
                  <a16:creationId xmlns:a16="http://schemas.microsoft.com/office/drawing/2014/main" id="{8E2608FE-B369-4DE5-9678-CD2027240965}"/>
                </a:ext>
              </a:extLst>
            </p:cNvPr>
            <p:cNvSpPr/>
            <p:nvPr/>
          </p:nvSpPr>
          <p:spPr>
            <a:xfrm rot="16200000">
              <a:off x="-125434" y="3765638"/>
              <a:ext cx="2229088" cy="2247424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4" name="Organigramme : Connecteur 23">
              <a:extLst>
                <a:ext uri="{FF2B5EF4-FFF2-40B4-BE49-F238E27FC236}">
                  <a16:creationId xmlns:a16="http://schemas.microsoft.com/office/drawing/2014/main" id="{DB4A9CDB-7543-43DE-A814-63B355693D14}"/>
                </a:ext>
              </a:extLst>
            </p:cNvPr>
            <p:cNvSpPr/>
            <p:nvPr/>
          </p:nvSpPr>
          <p:spPr>
            <a:xfrm>
              <a:off x="818015" y="4716488"/>
              <a:ext cx="367660" cy="35055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rganigramme : Connecteur 24">
              <a:extLst>
                <a:ext uri="{FF2B5EF4-FFF2-40B4-BE49-F238E27FC236}">
                  <a16:creationId xmlns:a16="http://schemas.microsoft.com/office/drawing/2014/main" id="{4CFCC803-5A1E-449C-9E71-6737835545C2}"/>
                </a:ext>
              </a:extLst>
            </p:cNvPr>
            <p:cNvSpPr/>
            <p:nvPr/>
          </p:nvSpPr>
          <p:spPr>
            <a:xfrm>
              <a:off x="-234546" y="3712514"/>
              <a:ext cx="2448000" cy="2484000"/>
            </a:xfrm>
            <a:prstGeom prst="flowChartConnector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63EEAF-C01E-4554-B49C-370C1A945A84}"/>
                </a:ext>
              </a:extLst>
            </p:cNvPr>
            <p:cNvSpPr/>
            <p:nvPr/>
          </p:nvSpPr>
          <p:spPr>
            <a:xfrm rot="5400000">
              <a:off x="-544044" y="3761586"/>
              <a:ext cx="2664436" cy="489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E67075B-CDA0-4A35-B8FB-E1E5F308B589}"/>
                </a:ext>
              </a:extLst>
            </p:cNvPr>
            <p:cNvSpPr/>
            <p:nvPr/>
          </p:nvSpPr>
          <p:spPr>
            <a:xfrm>
              <a:off x="-1367327" y="2474752"/>
              <a:ext cx="2424529" cy="489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769EC43-F5E2-4F7C-B1C4-B0EBAA5CFE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7105"/>
          <a:stretch/>
        </p:blipFill>
        <p:spPr>
          <a:xfrm>
            <a:off x="3823966" y="1389676"/>
            <a:ext cx="5320034" cy="259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27A0F12-3D21-47D7-8AC8-4EE15CC7E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8034"/>
          <a:stretch/>
        </p:blipFill>
        <p:spPr>
          <a:xfrm>
            <a:off x="3796490" y="4112102"/>
            <a:ext cx="5347510" cy="2592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5A721D5-3911-40C1-AC7A-68B04B66665C}"/>
              </a:ext>
            </a:extLst>
          </p:cNvPr>
          <p:cNvSpPr txBox="1"/>
          <p:nvPr/>
        </p:nvSpPr>
        <p:spPr>
          <a:xfrm>
            <a:off x="6037889" y="3748871"/>
            <a:ext cx="2133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Nombre d’onde</a:t>
            </a:r>
            <a:endParaRPr lang="en-GB" sz="1200" dirty="0"/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BBEF3CCE-6C4F-4D7C-8178-31D858B45A55}"/>
              </a:ext>
            </a:extLst>
          </p:cNvPr>
          <p:cNvSpPr txBox="1"/>
          <p:nvPr/>
        </p:nvSpPr>
        <p:spPr>
          <a:xfrm>
            <a:off x="6037889" y="6507297"/>
            <a:ext cx="2133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Nombre d’onde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522516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fs_r=10_250Hz">
            <a:hlinkClick r:id="" action="ppaction://media"/>
            <a:extLst>
              <a:ext uri="{FF2B5EF4-FFF2-40B4-BE49-F238E27FC236}">
                <a16:creationId xmlns:a16="http://schemas.microsoft.com/office/drawing/2014/main" id="{3D3602E6-2E81-49A7-B862-87D6942AB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413" t="13102" r="14976" b="11342"/>
          <a:stretch/>
        </p:blipFill>
        <p:spPr>
          <a:xfrm>
            <a:off x="2292940" y="1842156"/>
            <a:ext cx="4203110" cy="42544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B2BAB96-B915-47A8-8078-F971CCAED354}"/>
              </a:ext>
            </a:extLst>
          </p:cNvPr>
          <p:cNvSpPr txBox="1"/>
          <p:nvPr/>
        </p:nvSpPr>
        <p:spPr>
          <a:xfrm>
            <a:off x="256972" y="1195825"/>
            <a:ext cx="8630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Résultat du calcul PTV: i</a:t>
            </a:r>
            <a:r>
              <a:rPr lang="fr-FR" sz="1800" dirty="0">
                <a:latin typeface="Brandon Text Regular" panose="020B0503020203060203" pitchFamily="34" charset="0"/>
              </a:rPr>
              <a:t>llustre la pertinence de la décomposition par nombre d’onde.</a:t>
            </a:r>
          </a:p>
          <a:p>
            <a:endParaRPr lang="fr-FR" dirty="0">
              <a:latin typeface="Brandon Text Regular" panose="020B0503020203060203" pitchFamily="34" charset="0"/>
            </a:endParaRPr>
          </a:p>
        </p:txBody>
      </p:sp>
      <p:sp>
        <p:nvSpPr>
          <p:cNvPr id="77" name="Titre 1">
            <a:extLst>
              <a:ext uri="{FF2B5EF4-FFF2-40B4-BE49-F238E27FC236}">
                <a16:creationId xmlns:a16="http://schemas.microsoft.com/office/drawing/2014/main" id="{437C2BE8-FCE4-44FC-9795-15EC751B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7495604" cy="417512"/>
          </a:xfrm>
        </p:spPr>
        <p:txBody>
          <a:bodyPr/>
          <a:lstStyle/>
          <a:p>
            <a:r>
              <a:rPr lang="fr-FR" dirty="0"/>
              <a:t>Annexe : Modèles de calculs des Forces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4420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56CEAB-979A-440C-9680-ED14DD493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Annexe: FSE Equivalente avec le PTV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0672CE-3CF6-46D7-8628-B479354B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033" y="2982092"/>
            <a:ext cx="3819525" cy="2619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FF21BF7-66F8-4150-9727-7786D3CF3828}"/>
                  </a:ext>
                </a:extLst>
              </p:cNvPr>
              <p:cNvSpPr txBox="1"/>
              <p:nvPr/>
            </p:nvSpPr>
            <p:spPr>
              <a:xfrm>
                <a:off x="1129682" y="3941106"/>
                <a:ext cx="2507738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num>
                        <m:den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FF21BF7-66F8-4150-9727-7786D3CF3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682" y="3941106"/>
                <a:ext cx="2507738" cy="7013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205D4750-36EE-422F-AF0B-FF989DD9306E}"/>
              </a:ext>
            </a:extLst>
          </p:cNvPr>
          <p:cNvSpPr txBox="1"/>
          <p:nvPr/>
        </p:nvSpPr>
        <p:spPr>
          <a:xfrm>
            <a:off x="390833" y="1172948"/>
            <a:ext cx="5256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Construction d’une FSE à partir du résultat du PTV.</a:t>
            </a:r>
            <a:endParaRPr lang="en-GB" dirty="0">
              <a:latin typeface="Brandon Text Regular" panose="020B0503020203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809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ADC459-32E4-4BC7-B3C5-CA5C12AE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73" name="Oval 1029">
            <a:extLst>
              <a:ext uri="{FF2B5EF4-FFF2-40B4-BE49-F238E27FC236}">
                <a16:creationId xmlns:a16="http://schemas.microsoft.com/office/drawing/2014/main" id="{A895DAD4-684A-4C59-8A6B-CB2A9BBFC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5" y="1439064"/>
            <a:ext cx="4781550" cy="478155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>
            <a:solidFill>
              <a:sysClr val="window" lastClr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74" name="Oval 1030">
            <a:extLst>
              <a:ext uri="{FF2B5EF4-FFF2-40B4-BE49-F238E27FC236}">
                <a16:creationId xmlns:a16="http://schemas.microsoft.com/office/drawing/2014/main" id="{46BABB17-2598-44FC-8594-9D5B4B376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1758674"/>
            <a:ext cx="4038600" cy="4038600"/>
          </a:xfrm>
          <a:prstGeom prst="ellipse">
            <a:avLst/>
          </a:prstGeom>
          <a:solidFill>
            <a:sysClr val="window" lastClr="FFFFFF"/>
          </a:solidFill>
          <a:ln w="12700">
            <a:solidFill>
              <a:sysClr val="window" lastClr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75" name="Rectangle 1195">
            <a:extLst>
              <a:ext uri="{FF2B5EF4-FFF2-40B4-BE49-F238E27FC236}">
                <a16:creationId xmlns:a16="http://schemas.microsoft.com/office/drawing/2014/main" id="{6064F913-F973-4581-8D61-DB37A6AE51F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70208" y="5390282"/>
            <a:ext cx="411644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76" name="Rectangle 1195">
            <a:extLst>
              <a:ext uri="{FF2B5EF4-FFF2-40B4-BE49-F238E27FC236}">
                <a16:creationId xmlns:a16="http://schemas.microsoft.com/office/drawing/2014/main" id="{CE69172A-7190-42B3-84D1-30E5D58E81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69609" y="1736655"/>
            <a:ext cx="411644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77" name="Rectangle 1195">
            <a:extLst>
              <a:ext uri="{FF2B5EF4-FFF2-40B4-BE49-F238E27FC236}">
                <a16:creationId xmlns:a16="http://schemas.microsoft.com/office/drawing/2014/main" id="{DA616CE1-91F3-45C4-830E-3E5ADD528A9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194136" y="3560099"/>
            <a:ext cx="411644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78" name="Rectangle 1195">
            <a:extLst>
              <a:ext uri="{FF2B5EF4-FFF2-40B4-BE49-F238E27FC236}">
                <a16:creationId xmlns:a16="http://schemas.microsoft.com/office/drawing/2014/main" id="{3C51C159-F632-4D70-82FB-0B7F8531ED4F}"/>
              </a:ext>
            </a:extLst>
          </p:cNvPr>
          <p:cNvSpPr>
            <a:spLocks noChangeArrowheads="1"/>
          </p:cNvSpPr>
          <p:nvPr/>
        </p:nvSpPr>
        <p:spPr bwMode="auto">
          <a:xfrm rot="12626119">
            <a:off x="5966884" y="4452916"/>
            <a:ext cx="411644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79" name="Rectangle 1195">
            <a:extLst>
              <a:ext uri="{FF2B5EF4-FFF2-40B4-BE49-F238E27FC236}">
                <a16:creationId xmlns:a16="http://schemas.microsoft.com/office/drawing/2014/main" id="{EC1599DF-A897-4D52-9A77-9A60B921A847}"/>
              </a:ext>
            </a:extLst>
          </p:cNvPr>
          <p:cNvSpPr>
            <a:spLocks noChangeArrowheads="1"/>
          </p:cNvSpPr>
          <p:nvPr/>
        </p:nvSpPr>
        <p:spPr bwMode="auto">
          <a:xfrm rot="13905525">
            <a:off x="5415872" y="5109654"/>
            <a:ext cx="411644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80" name="Rectangle 1195">
            <a:extLst>
              <a:ext uri="{FF2B5EF4-FFF2-40B4-BE49-F238E27FC236}">
                <a16:creationId xmlns:a16="http://schemas.microsoft.com/office/drawing/2014/main" id="{90A0FD46-C7D8-4C24-8473-560042BAE179}"/>
              </a:ext>
            </a:extLst>
          </p:cNvPr>
          <p:cNvSpPr>
            <a:spLocks noChangeArrowheads="1"/>
          </p:cNvSpPr>
          <p:nvPr/>
        </p:nvSpPr>
        <p:spPr bwMode="auto">
          <a:xfrm rot="9175219">
            <a:off x="5988312" y="2694420"/>
            <a:ext cx="411644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81" name="Rectangle 1195">
            <a:extLst>
              <a:ext uri="{FF2B5EF4-FFF2-40B4-BE49-F238E27FC236}">
                <a16:creationId xmlns:a16="http://schemas.microsoft.com/office/drawing/2014/main" id="{C3F959F6-88FF-4B72-BE7C-5B45C0FF3A3A}"/>
              </a:ext>
            </a:extLst>
          </p:cNvPr>
          <p:cNvSpPr>
            <a:spLocks noChangeArrowheads="1"/>
          </p:cNvSpPr>
          <p:nvPr/>
        </p:nvSpPr>
        <p:spPr bwMode="auto">
          <a:xfrm rot="7438629">
            <a:off x="5402350" y="2041826"/>
            <a:ext cx="411644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82" name="Rectangle 1195">
            <a:extLst>
              <a:ext uri="{FF2B5EF4-FFF2-40B4-BE49-F238E27FC236}">
                <a16:creationId xmlns:a16="http://schemas.microsoft.com/office/drawing/2014/main" id="{B5A6E8C4-7199-4064-BCD0-19B183BDE10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543231" y="3568176"/>
            <a:ext cx="445582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83" name="Rectangle 1195">
            <a:extLst>
              <a:ext uri="{FF2B5EF4-FFF2-40B4-BE49-F238E27FC236}">
                <a16:creationId xmlns:a16="http://schemas.microsoft.com/office/drawing/2014/main" id="{FC85BA75-6FD0-4A6D-B27A-869356903E3E}"/>
              </a:ext>
            </a:extLst>
          </p:cNvPr>
          <p:cNvSpPr>
            <a:spLocks noChangeArrowheads="1"/>
          </p:cNvSpPr>
          <p:nvPr/>
        </p:nvSpPr>
        <p:spPr bwMode="auto">
          <a:xfrm rot="7214956" flipH="1">
            <a:off x="3501707" y="5167917"/>
            <a:ext cx="411644" cy="435331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84" name="Rectangle 1195">
            <a:extLst>
              <a:ext uri="{FF2B5EF4-FFF2-40B4-BE49-F238E27FC236}">
                <a16:creationId xmlns:a16="http://schemas.microsoft.com/office/drawing/2014/main" id="{6CAF6425-A148-44E9-AF0F-6362C318A838}"/>
              </a:ext>
            </a:extLst>
          </p:cNvPr>
          <p:cNvSpPr>
            <a:spLocks noChangeArrowheads="1"/>
          </p:cNvSpPr>
          <p:nvPr/>
        </p:nvSpPr>
        <p:spPr bwMode="auto">
          <a:xfrm rot="8745527" flipH="1">
            <a:off x="2823723" y="4515692"/>
            <a:ext cx="445582" cy="455249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85" name="Rectangle 1195">
            <a:extLst>
              <a:ext uri="{FF2B5EF4-FFF2-40B4-BE49-F238E27FC236}">
                <a16:creationId xmlns:a16="http://schemas.microsoft.com/office/drawing/2014/main" id="{329ADBB7-B926-49C2-B7B7-5D3381DE93CF}"/>
              </a:ext>
            </a:extLst>
          </p:cNvPr>
          <p:cNvSpPr>
            <a:spLocks noChangeArrowheads="1"/>
          </p:cNvSpPr>
          <p:nvPr/>
        </p:nvSpPr>
        <p:spPr bwMode="auto">
          <a:xfrm rot="14659190" flipH="1">
            <a:off x="3499003" y="1961831"/>
            <a:ext cx="445582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86" name="Rectangle 1195">
            <a:extLst>
              <a:ext uri="{FF2B5EF4-FFF2-40B4-BE49-F238E27FC236}">
                <a16:creationId xmlns:a16="http://schemas.microsoft.com/office/drawing/2014/main" id="{9862E2CB-5BC9-416E-8886-9A71AEE7F4FE}"/>
              </a:ext>
            </a:extLst>
          </p:cNvPr>
          <p:cNvSpPr>
            <a:spLocks noChangeArrowheads="1"/>
          </p:cNvSpPr>
          <p:nvPr/>
        </p:nvSpPr>
        <p:spPr bwMode="auto">
          <a:xfrm rot="12834629" flipH="1">
            <a:off x="2804523" y="2602463"/>
            <a:ext cx="467404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4B53CB76-A16F-4C84-8873-28DF215FBDF3}"/>
              </a:ext>
            </a:extLst>
          </p:cNvPr>
          <p:cNvGrpSpPr/>
          <p:nvPr/>
        </p:nvGrpSpPr>
        <p:grpSpPr>
          <a:xfrm>
            <a:off x="3202605" y="5006447"/>
            <a:ext cx="231933" cy="221651"/>
            <a:chOff x="5459956" y="3910444"/>
            <a:chExt cx="334850" cy="320005"/>
          </a:xfrm>
        </p:grpSpPr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200A0933-F82B-4FDF-B4BB-8F758FFB0CE8}"/>
                </a:ext>
              </a:extLst>
            </p:cNvPr>
            <p:cNvSpPr/>
            <p:nvPr/>
          </p:nvSpPr>
          <p:spPr>
            <a:xfrm>
              <a:off x="5459956" y="3910444"/>
              <a:ext cx="334850" cy="320005"/>
            </a:xfrm>
            <a:prstGeom prst="ellipse">
              <a:avLst/>
            </a:prstGeom>
            <a:solidFill>
              <a:srgbClr val="FF000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id="{264F9FD0-EDF2-4264-8F64-70BACD18BDBA}"/>
                </a:ext>
              </a:extLst>
            </p:cNvPr>
            <p:cNvCxnSpPr>
              <a:stCxn id="126" idx="0"/>
              <a:endCxn id="126" idx="4"/>
            </p:cNvCxnSpPr>
            <p:nvPr/>
          </p:nvCxnSpPr>
          <p:spPr>
            <a:xfrm>
              <a:off x="5627381" y="3910444"/>
              <a:ext cx="0" cy="320005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DC4A9D4C-6C94-41A9-A807-4753B35DDA82}"/>
                </a:ext>
              </a:extLst>
            </p:cNvPr>
            <p:cNvCxnSpPr>
              <a:stCxn id="126" idx="2"/>
              <a:endCxn id="126" idx="6"/>
            </p:cNvCxnSpPr>
            <p:nvPr/>
          </p:nvCxnSpPr>
          <p:spPr>
            <a:xfrm>
              <a:off x="5459956" y="4070447"/>
              <a:ext cx="334850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C856557E-E864-4507-951A-90D5667872B2}"/>
              </a:ext>
            </a:extLst>
          </p:cNvPr>
          <p:cNvGrpSpPr/>
          <p:nvPr/>
        </p:nvGrpSpPr>
        <p:grpSpPr>
          <a:xfrm>
            <a:off x="4052890" y="5458398"/>
            <a:ext cx="231933" cy="221651"/>
            <a:chOff x="4000361" y="2780737"/>
            <a:chExt cx="231933" cy="221651"/>
          </a:xfrm>
        </p:grpSpPr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71C30633-99CF-43F0-89DD-5CD6E4A2528A}"/>
                </a:ext>
              </a:extLst>
            </p:cNvPr>
            <p:cNvSpPr/>
            <p:nvPr/>
          </p:nvSpPr>
          <p:spPr>
            <a:xfrm>
              <a:off x="4000361" y="2780737"/>
              <a:ext cx="231933" cy="221651"/>
            </a:xfrm>
            <a:prstGeom prst="ellipse">
              <a:avLst/>
            </a:prstGeom>
            <a:solidFill>
              <a:srgbClr val="FF000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75BF0B77-A4A7-4589-AA64-8B82841A9928}"/>
                </a:ext>
              </a:extLst>
            </p:cNvPr>
            <p:cNvSpPr/>
            <p:nvPr/>
          </p:nvSpPr>
          <p:spPr>
            <a:xfrm>
              <a:off x="4099701" y="2874936"/>
              <a:ext cx="45719" cy="45719"/>
            </a:xfrm>
            <a:prstGeom prst="ellipse">
              <a:avLst/>
            </a:prstGeom>
            <a:solidFill>
              <a:sysClr val="windowText" lastClr="000000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9217A141-E8AF-479F-824D-C3470447E981}"/>
              </a:ext>
            </a:extLst>
          </p:cNvPr>
          <p:cNvGrpSpPr/>
          <p:nvPr/>
        </p:nvGrpSpPr>
        <p:grpSpPr>
          <a:xfrm>
            <a:off x="5041234" y="1910050"/>
            <a:ext cx="231933" cy="221651"/>
            <a:chOff x="4000361" y="2780737"/>
            <a:chExt cx="231933" cy="221651"/>
          </a:xfrm>
        </p:grpSpPr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98E244F1-330A-4279-AFAE-B152D9BA81D8}"/>
                </a:ext>
              </a:extLst>
            </p:cNvPr>
            <p:cNvSpPr/>
            <p:nvPr/>
          </p:nvSpPr>
          <p:spPr>
            <a:xfrm>
              <a:off x="4000361" y="2780737"/>
              <a:ext cx="231933" cy="221651"/>
            </a:xfrm>
            <a:prstGeom prst="ellipse">
              <a:avLst/>
            </a:prstGeom>
            <a:solidFill>
              <a:srgbClr val="FF000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405661E9-B4C8-4495-90A3-1FD245AE2113}"/>
                </a:ext>
              </a:extLst>
            </p:cNvPr>
            <p:cNvSpPr/>
            <p:nvPr/>
          </p:nvSpPr>
          <p:spPr>
            <a:xfrm>
              <a:off x="4099701" y="2874936"/>
              <a:ext cx="45719" cy="45719"/>
            </a:xfrm>
            <a:prstGeom prst="ellipse">
              <a:avLst/>
            </a:prstGeom>
            <a:solidFill>
              <a:sysClr val="windowText" lastClr="000000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E40630AA-AFBB-460D-B712-89A75E2DD42B}"/>
              </a:ext>
            </a:extLst>
          </p:cNvPr>
          <p:cNvGrpSpPr/>
          <p:nvPr/>
        </p:nvGrpSpPr>
        <p:grpSpPr>
          <a:xfrm>
            <a:off x="5850181" y="2426765"/>
            <a:ext cx="231934" cy="221651"/>
            <a:chOff x="5459955" y="3910444"/>
            <a:chExt cx="334851" cy="320005"/>
          </a:xfrm>
        </p:grpSpPr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CB9E6CB9-8F2B-45BD-94EE-BB9D8AE3F0E8}"/>
                </a:ext>
              </a:extLst>
            </p:cNvPr>
            <p:cNvSpPr/>
            <p:nvPr/>
          </p:nvSpPr>
          <p:spPr>
            <a:xfrm>
              <a:off x="5459956" y="3910444"/>
              <a:ext cx="334850" cy="320005"/>
            </a:xfrm>
            <a:prstGeom prst="ellipse">
              <a:avLst/>
            </a:prstGeom>
            <a:solidFill>
              <a:srgbClr val="FF000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956C5590-2C85-4245-B337-221401479334}"/>
                </a:ext>
              </a:extLst>
            </p:cNvPr>
            <p:cNvCxnSpPr>
              <a:stCxn id="119" idx="0"/>
              <a:endCxn id="119" idx="4"/>
            </p:cNvCxnSpPr>
            <p:nvPr/>
          </p:nvCxnSpPr>
          <p:spPr>
            <a:xfrm>
              <a:off x="5627381" y="3910444"/>
              <a:ext cx="0" cy="320005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FB3320DD-DE39-4513-A73A-DBDD9ED1DBEE}"/>
                </a:ext>
              </a:extLst>
            </p:cNvPr>
            <p:cNvCxnSpPr>
              <a:stCxn id="119" idx="2"/>
              <a:endCxn id="119" idx="6"/>
            </p:cNvCxnSpPr>
            <p:nvPr/>
          </p:nvCxnSpPr>
          <p:spPr>
            <a:xfrm>
              <a:off x="5459955" y="4070450"/>
              <a:ext cx="334849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4E1A316A-C2A9-4BC5-B674-4FDBED9077DE}"/>
              </a:ext>
            </a:extLst>
          </p:cNvPr>
          <p:cNvGrpSpPr/>
          <p:nvPr/>
        </p:nvGrpSpPr>
        <p:grpSpPr>
          <a:xfrm>
            <a:off x="5840911" y="4916454"/>
            <a:ext cx="231933" cy="221651"/>
            <a:chOff x="2190642" y="5673195"/>
            <a:chExt cx="231933" cy="221651"/>
          </a:xfrm>
        </p:grpSpPr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0FDC6095-3EA7-4EEA-AEC2-98CA7E1D0820}"/>
                </a:ext>
              </a:extLst>
            </p:cNvPr>
            <p:cNvSpPr/>
            <p:nvPr/>
          </p:nvSpPr>
          <p:spPr>
            <a:xfrm>
              <a:off x="2190642" y="5673195"/>
              <a:ext cx="231933" cy="221651"/>
            </a:xfrm>
            <a:prstGeom prst="ellipse">
              <a:avLst/>
            </a:prstGeom>
            <a:solidFill>
              <a:srgbClr val="0069A1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35FB283C-2DC3-48B2-A6FA-1589F7827B5C}"/>
                </a:ext>
              </a:extLst>
            </p:cNvPr>
            <p:cNvSpPr/>
            <p:nvPr/>
          </p:nvSpPr>
          <p:spPr>
            <a:xfrm>
              <a:off x="2289982" y="5767394"/>
              <a:ext cx="45719" cy="45719"/>
            </a:xfrm>
            <a:prstGeom prst="ellipse">
              <a:avLst/>
            </a:prstGeom>
            <a:solidFill>
              <a:sysClr val="windowText" lastClr="000000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22856D45-47CD-48FB-A544-146CC927D453}"/>
              </a:ext>
            </a:extLst>
          </p:cNvPr>
          <p:cNvGrpSpPr/>
          <p:nvPr/>
        </p:nvGrpSpPr>
        <p:grpSpPr>
          <a:xfrm>
            <a:off x="3234267" y="2318229"/>
            <a:ext cx="231933" cy="221651"/>
            <a:chOff x="2190642" y="5673195"/>
            <a:chExt cx="231933" cy="221651"/>
          </a:xfrm>
        </p:grpSpPr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5E798951-FA58-428D-B4B3-AD093F791128}"/>
                </a:ext>
              </a:extLst>
            </p:cNvPr>
            <p:cNvSpPr/>
            <p:nvPr/>
          </p:nvSpPr>
          <p:spPr>
            <a:xfrm>
              <a:off x="2190642" y="5673195"/>
              <a:ext cx="231933" cy="221651"/>
            </a:xfrm>
            <a:prstGeom prst="ellipse">
              <a:avLst/>
            </a:prstGeom>
            <a:solidFill>
              <a:srgbClr val="0069A1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BAB79AC2-59A7-40A2-A0C4-B2A17D7C20AF}"/>
                </a:ext>
              </a:extLst>
            </p:cNvPr>
            <p:cNvSpPr/>
            <p:nvPr/>
          </p:nvSpPr>
          <p:spPr>
            <a:xfrm>
              <a:off x="2289982" y="5767394"/>
              <a:ext cx="45719" cy="45719"/>
            </a:xfrm>
            <a:prstGeom prst="ellipse">
              <a:avLst/>
            </a:prstGeom>
            <a:solidFill>
              <a:sysClr val="windowText" lastClr="000000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</p:grp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2C5DD48B-448C-4AAD-9694-34A2C8791E7F}"/>
              </a:ext>
            </a:extLst>
          </p:cNvPr>
          <p:cNvGrpSpPr/>
          <p:nvPr/>
        </p:nvGrpSpPr>
        <p:grpSpPr>
          <a:xfrm>
            <a:off x="5029610" y="5393545"/>
            <a:ext cx="231934" cy="221651"/>
            <a:chOff x="2232586" y="2397747"/>
            <a:chExt cx="231934" cy="221651"/>
          </a:xfrm>
        </p:grpSpPr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BE289557-ED41-47B5-B393-0E01C54B2B3E}"/>
                </a:ext>
              </a:extLst>
            </p:cNvPr>
            <p:cNvSpPr/>
            <p:nvPr/>
          </p:nvSpPr>
          <p:spPr>
            <a:xfrm>
              <a:off x="2232587" y="2397747"/>
              <a:ext cx="231933" cy="221651"/>
            </a:xfrm>
            <a:prstGeom prst="ellipse">
              <a:avLst/>
            </a:prstGeom>
            <a:solidFill>
              <a:srgbClr val="146194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B7AEB705-582A-4311-BD7A-B186B737E013}"/>
                </a:ext>
              </a:extLst>
            </p:cNvPr>
            <p:cNvCxnSpPr>
              <a:stCxn id="112" idx="0"/>
              <a:endCxn id="112" idx="4"/>
            </p:cNvCxnSpPr>
            <p:nvPr/>
          </p:nvCxnSpPr>
          <p:spPr>
            <a:xfrm>
              <a:off x="2348553" y="2397747"/>
              <a:ext cx="0" cy="221651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C7B94CE9-3F63-4291-B9B6-E9CD1FB1501C}"/>
                </a:ext>
              </a:extLst>
            </p:cNvPr>
            <p:cNvCxnSpPr>
              <a:stCxn id="112" idx="2"/>
              <a:endCxn id="112" idx="6"/>
            </p:cNvCxnSpPr>
            <p:nvPr/>
          </p:nvCxnSpPr>
          <p:spPr>
            <a:xfrm>
              <a:off x="2232586" y="2508575"/>
              <a:ext cx="231933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4E018EE0-DDBB-4199-834F-D10749C8DF7A}"/>
              </a:ext>
            </a:extLst>
          </p:cNvPr>
          <p:cNvGrpSpPr/>
          <p:nvPr/>
        </p:nvGrpSpPr>
        <p:grpSpPr>
          <a:xfrm>
            <a:off x="6216679" y="4133558"/>
            <a:ext cx="231933" cy="221651"/>
            <a:chOff x="2813161" y="2487372"/>
            <a:chExt cx="231933" cy="221651"/>
          </a:xfrm>
        </p:grpSpPr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3E86A2B2-DEAF-44F3-B971-7215F2BD68F2}"/>
                </a:ext>
              </a:extLst>
            </p:cNvPr>
            <p:cNvSpPr/>
            <p:nvPr/>
          </p:nvSpPr>
          <p:spPr>
            <a:xfrm>
              <a:off x="2813161" y="2487372"/>
              <a:ext cx="231933" cy="221651"/>
            </a:xfrm>
            <a:prstGeom prst="ellipse">
              <a:avLst/>
            </a:prstGeom>
            <a:solidFill>
              <a:srgbClr val="00B05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E743B55F-41DB-42B5-98B9-3AAC97434A42}"/>
                </a:ext>
              </a:extLst>
            </p:cNvPr>
            <p:cNvSpPr/>
            <p:nvPr/>
          </p:nvSpPr>
          <p:spPr>
            <a:xfrm>
              <a:off x="2906107" y="2578374"/>
              <a:ext cx="54640" cy="45719"/>
            </a:xfrm>
            <a:prstGeom prst="ellipse">
              <a:avLst/>
            </a:prstGeom>
            <a:solidFill>
              <a:sysClr val="windowText" lastClr="000000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EDF81DE9-0799-4CBE-9103-7AD4D9E05BD5}"/>
              </a:ext>
            </a:extLst>
          </p:cNvPr>
          <p:cNvGrpSpPr/>
          <p:nvPr/>
        </p:nvGrpSpPr>
        <p:grpSpPr>
          <a:xfrm>
            <a:off x="4106879" y="1876448"/>
            <a:ext cx="231934" cy="221651"/>
            <a:chOff x="2232586" y="2397747"/>
            <a:chExt cx="231934" cy="221651"/>
          </a:xfrm>
        </p:grpSpPr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5181BBEE-B04F-4FDE-9433-8E1E4745C775}"/>
                </a:ext>
              </a:extLst>
            </p:cNvPr>
            <p:cNvSpPr/>
            <p:nvPr/>
          </p:nvSpPr>
          <p:spPr>
            <a:xfrm>
              <a:off x="2232587" y="2397747"/>
              <a:ext cx="231933" cy="221651"/>
            </a:xfrm>
            <a:prstGeom prst="ellipse">
              <a:avLst/>
            </a:prstGeom>
            <a:solidFill>
              <a:srgbClr val="146194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51BF35A9-CD35-4A19-967A-E68CAABB7B8F}"/>
                </a:ext>
              </a:extLst>
            </p:cNvPr>
            <p:cNvCxnSpPr>
              <a:stCxn id="107" idx="0"/>
              <a:endCxn id="107" idx="4"/>
            </p:cNvCxnSpPr>
            <p:nvPr/>
          </p:nvCxnSpPr>
          <p:spPr>
            <a:xfrm>
              <a:off x="2348553" y="2397747"/>
              <a:ext cx="0" cy="221651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E50FDDDC-AC47-4656-BEEF-F4EC98180594}"/>
                </a:ext>
              </a:extLst>
            </p:cNvPr>
            <p:cNvCxnSpPr>
              <a:stCxn id="107" idx="2"/>
              <a:endCxn id="107" idx="6"/>
            </p:cNvCxnSpPr>
            <p:nvPr/>
          </p:nvCxnSpPr>
          <p:spPr>
            <a:xfrm>
              <a:off x="2232586" y="2508575"/>
              <a:ext cx="231933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FCA266F3-B4A8-4221-AB50-2EE1303AB51E}"/>
              </a:ext>
            </a:extLst>
          </p:cNvPr>
          <p:cNvGrpSpPr/>
          <p:nvPr/>
        </p:nvGrpSpPr>
        <p:grpSpPr>
          <a:xfrm>
            <a:off x="2729924" y="3161567"/>
            <a:ext cx="231933" cy="221651"/>
            <a:chOff x="2813161" y="2487372"/>
            <a:chExt cx="231933" cy="221651"/>
          </a:xfrm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7B0205CD-93BB-46D0-9B50-E09564959D05}"/>
                </a:ext>
              </a:extLst>
            </p:cNvPr>
            <p:cNvSpPr/>
            <p:nvPr/>
          </p:nvSpPr>
          <p:spPr>
            <a:xfrm>
              <a:off x="2813161" y="2487372"/>
              <a:ext cx="231933" cy="221651"/>
            </a:xfrm>
            <a:prstGeom prst="ellipse">
              <a:avLst/>
            </a:prstGeom>
            <a:solidFill>
              <a:srgbClr val="00B05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E6FC0CA2-54C7-4620-ABB0-8A8BE5B87071}"/>
                </a:ext>
              </a:extLst>
            </p:cNvPr>
            <p:cNvSpPr/>
            <p:nvPr/>
          </p:nvSpPr>
          <p:spPr>
            <a:xfrm>
              <a:off x="2906107" y="2578374"/>
              <a:ext cx="54640" cy="45719"/>
            </a:xfrm>
            <a:prstGeom prst="ellipse">
              <a:avLst/>
            </a:prstGeom>
            <a:solidFill>
              <a:sysClr val="windowText" lastClr="000000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B69E3A0A-BF5D-440D-AC16-8ADA742AD54D}"/>
              </a:ext>
            </a:extLst>
          </p:cNvPr>
          <p:cNvGrpSpPr/>
          <p:nvPr/>
        </p:nvGrpSpPr>
        <p:grpSpPr>
          <a:xfrm>
            <a:off x="2685670" y="4174384"/>
            <a:ext cx="231934" cy="221651"/>
            <a:chOff x="2146687" y="2002438"/>
            <a:chExt cx="231934" cy="221651"/>
          </a:xfrm>
        </p:grpSpPr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6CA693C9-2893-404A-A1F9-B6F36F3F151A}"/>
                </a:ext>
              </a:extLst>
            </p:cNvPr>
            <p:cNvSpPr/>
            <p:nvPr/>
          </p:nvSpPr>
          <p:spPr>
            <a:xfrm>
              <a:off x="2146688" y="2002438"/>
              <a:ext cx="231933" cy="221651"/>
            </a:xfrm>
            <a:prstGeom prst="ellipse">
              <a:avLst/>
            </a:prstGeom>
            <a:solidFill>
              <a:srgbClr val="00B05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838A3269-1ECB-4B35-964E-3888D7FE70AF}"/>
                </a:ext>
              </a:extLst>
            </p:cNvPr>
            <p:cNvCxnSpPr>
              <a:stCxn id="102" idx="0"/>
              <a:endCxn id="102" idx="4"/>
            </p:cNvCxnSpPr>
            <p:nvPr/>
          </p:nvCxnSpPr>
          <p:spPr>
            <a:xfrm>
              <a:off x="2262654" y="2002438"/>
              <a:ext cx="0" cy="221651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498CCC5C-4224-49DB-AEF4-534DD86FC5EC}"/>
                </a:ext>
              </a:extLst>
            </p:cNvPr>
            <p:cNvCxnSpPr>
              <a:stCxn id="102" idx="2"/>
              <a:endCxn id="102" idx="6"/>
            </p:cNvCxnSpPr>
            <p:nvPr/>
          </p:nvCxnSpPr>
          <p:spPr>
            <a:xfrm>
              <a:off x="2146687" y="2113266"/>
              <a:ext cx="231933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64A4C43F-C847-46E6-9C37-791A74E33A52}"/>
              </a:ext>
            </a:extLst>
          </p:cNvPr>
          <p:cNvGrpSpPr/>
          <p:nvPr/>
        </p:nvGrpSpPr>
        <p:grpSpPr>
          <a:xfrm>
            <a:off x="6248918" y="3205086"/>
            <a:ext cx="231934" cy="221651"/>
            <a:chOff x="2146687" y="2002438"/>
            <a:chExt cx="231934" cy="221651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19A7C779-8D03-4147-9464-B2AA47FBB19F}"/>
                </a:ext>
              </a:extLst>
            </p:cNvPr>
            <p:cNvSpPr/>
            <p:nvPr/>
          </p:nvSpPr>
          <p:spPr>
            <a:xfrm>
              <a:off x="2146688" y="2002438"/>
              <a:ext cx="231933" cy="221651"/>
            </a:xfrm>
            <a:prstGeom prst="ellipse">
              <a:avLst/>
            </a:prstGeom>
            <a:solidFill>
              <a:srgbClr val="00B05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B2EA8959-CF54-48B5-819B-70A52C600FAB}"/>
                </a:ext>
              </a:extLst>
            </p:cNvPr>
            <p:cNvCxnSpPr>
              <a:stCxn id="99" idx="0"/>
              <a:endCxn id="99" idx="4"/>
            </p:cNvCxnSpPr>
            <p:nvPr/>
          </p:nvCxnSpPr>
          <p:spPr>
            <a:xfrm>
              <a:off x="2262654" y="2002438"/>
              <a:ext cx="0" cy="221651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9BBD21ED-D55B-4214-8223-ECE9C3A29920}"/>
                </a:ext>
              </a:extLst>
            </p:cNvPr>
            <p:cNvCxnSpPr>
              <a:stCxn id="99" idx="2"/>
              <a:endCxn id="99" idx="6"/>
            </p:cNvCxnSpPr>
            <p:nvPr/>
          </p:nvCxnSpPr>
          <p:spPr>
            <a:xfrm>
              <a:off x="2146687" y="2113266"/>
              <a:ext cx="231933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Oval 1029">
                <a:extLst>
                  <a:ext uri="{FF2B5EF4-FFF2-40B4-BE49-F238E27FC236}">
                    <a16:creationId xmlns:a16="http://schemas.microsoft.com/office/drawing/2014/main" id="{5CD21861-4A65-4295-A6F6-2366AA105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6772" y="2506452"/>
                <a:ext cx="2575113" cy="2575113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altLang="fr-F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fr-FR" altLang="fr-FR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Brandon Text Regular" panose="020B0503020203060203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129" name="Oval 1029">
                <a:extLst>
                  <a:ext uri="{FF2B5EF4-FFF2-40B4-BE49-F238E27FC236}">
                    <a16:creationId xmlns:a16="http://schemas.microsoft.com/office/drawing/2014/main" id="{5CD21861-4A65-4295-A6F6-2366AA1053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86772" y="2506452"/>
                <a:ext cx="2575113" cy="2575113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Arc plein 140">
            <a:extLst>
              <a:ext uri="{FF2B5EF4-FFF2-40B4-BE49-F238E27FC236}">
                <a16:creationId xmlns:a16="http://schemas.microsoft.com/office/drawing/2014/main" id="{53CF36F9-F07F-4DAA-A80B-6B911DB10BB7}"/>
              </a:ext>
            </a:extLst>
          </p:cNvPr>
          <p:cNvSpPr/>
          <p:nvPr/>
        </p:nvSpPr>
        <p:spPr>
          <a:xfrm>
            <a:off x="3290634" y="2508181"/>
            <a:ext cx="2556000" cy="2592000"/>
          </a:xfrm>
          <a:prstGeom prst="blockArc">
            <a:avLst>
              <a:gd name="adj1" fmla="val 16230194"/>
              <a:gd name="adj2" fmla="val 16223729"/>
              <a:gd name="adj3" fmla="val 6964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/>
              </a:solidFill>
              <a:latin typeface="Brandon Text Regular" panose="020B0503020203060203" pitchFamily="34" charset="0"/>
            </a:endParaRPr>
          </a:p>
        </p:txBody>
      </p:sp>
      <p:sp>
        <p:nvSpPr>
          <p:cNvPr id="145" name="Organigramme : Connecteur 144">
            <a:extLst>
              <a:ext uri="{FF2B5EF4-FFF2-40B4-BE49-F238E27FC236}">
                <a16:creationId xmlns:a16="http://schemas.microsoft.com/office/drawing/2014/main" id="{BB1E9FD2-7B3F-40AA-8430-A9EDCD7FA780}"/>
              </a:ext>
            </a:extLst>
          </p:cNvPr>
          <p:cNvSpPr/>
          <p:nvPr/>
        </p:nvSpPr>
        <p:spPr>
          <a:xfrm>
            <a:off x="4372791" y="3594825"/>
            <a:ext cx="411645" cy="40077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  <a:latin typeface="Brandon Text Regular" panose="020B0503020203060203" pitchFamily="34" charset="0"/>
            </a:endParaRPr>
          </a:p>
        </p:txBody>
      </p: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CAB93BC2-0073-4059-8B8C-73D457C9A1E7}"/>
              </a:ext>
            </a:extLst>
          </p:cNvPr>
          <p:cNvCxnSpPr>
            <a:cxnSpLocks/>
          </p:cNvCxnSpPr>
          <p:nvPr/>
        </p:nvCxnSpPr>
        <p:spPr>
          <a:xfrm>
            <a:off x="1694576" y="3252569"/>
            <a:ext cx="10316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0" name="ZoneTexte 149">
            <a:extLst>
              <a:ext uri="{FF2B5EF4-FFF2-40B4-BE49-F238E27FC236}">
                <a16:creationId xmlns:a16="http://schemas.microsoft.com/office/drawing/2014/main" id="{FE762EF3-193B-4BD8-9E2E-C7BFE04591EE}"/>
              </a:ext>
            </a:extLst>
          </p:cNvPr>
          <p:cNvSpPr txBox="1"/>
          <p:nvPr/>
        </p:nvSpPr>
        <p:spPr>
          <a:xfrm>
            <a:off x="531531" y="3057405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Bobinages</a:t>
            </a:r>
          </a:p>
        </p:txBody>
      </p:sp>
      <p:cxnSp>
        <p:nvCxnSpPr>
          <p:cNvPr id="154" name="Connecteur droit avec flèche 153">
            <a:extLst>
              <a:ext uri="{FF2B5EF4-FFF2-40B4-BE49-F238E27FC236}">
                <a16:creationId xmlns:a16="http://schemas.microsoft.com/office/drawing/2014/main" id="{9A93D4E3-AAF5-495F-8222-37FE4D68B83F}"/>
              </a:ext>
            </a:extLst>
          </p:cNvPr>
          <p:cNvCxnSpPr>
            <a:cxnSpLocks/>
            <a:stCxn id="156" idx="2"/>
            <a:endCxn id="73" idx="1"/>
          </p:cNvCxnSpPr>
          <p:nvPr/>
        </p:nvCxnSpPr>
        <p:spPr>
          <a:xfrm>
            <a:off x="1414061" y="1520059"/>
            <a:ext cx="1467406" cy="619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ZoneTexte 155">
            <a:extLst>
              <a:ext uri="{FF2B5EF4-FFF2-40B4-BE49-F238E27FC236}">
                <a16:creationId xmlns:a16="http://schemas.microsoft.com/office/drawing/2014/main" id="{3DB12CEA-96BA-42D4-90D4-F18F4510AAC6}"/>
              </a:ext>
            </a:extLst>
          </p:cNvPr>
          <p:cNvSpPr txBox="1"/>
          <p:nvPr/>
        </p:nvSpPr>
        <p:spPr>
          <a:xfrm>
            <a:off x="464602" y="1150727"/>
            <a:ext cx="189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Culasse du stator</a:t>
            </a: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654032B3-F119-4F91-AC18-063CCB09FD28}"/>
              </a:ext>
            </a:extLst>
          </p:cNvPr>
          <p:cNvCxnSpPr>
            <a:cxnSpLocks/>
          </p:cNvCxnSpPr>
          <p:nvPr/>
        </p:nvCxnSpPr>
        <p:spPr>
          <a:xfrm flipH="1">
            <a:off x="5591403" y="1640117"/>
            <a:ext cx="1240870" cy="616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8" name="ZoneTexte 157">
            <a:extLst>
              <a:ext uri="{FF2B5EF4-FFF2-40B4-BE49-F238E27FC236}">
                <a16:creationId xmlns:a16="http://schemas.microsoft.com/office/drawing/2014/main" id="{DA93A1C8-F632-4BC7-B784-D744B2D87C59}"/>
              </a:ext>
            </a:extLst>
          </p:cNvPr>
          <p:cNvSpPr txBox="1"/>
          <p:nvPr/>
        </p:nvSpPr>
        <p:spPr>
          <a:xfrm>
            <a:off x="6722207" y="1021816"/>
            <a:ext cx="164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Dent statorique</a:t>
            </a:r>
          </a:p>
        </p:txBody>
      </p:sp>
      <p:cxnSp>
        <p:nvCxnSpPr>
          <p:cNvPr id="165" name="Connecteur droit avec flèche 164">
            <a:extLst>
              <a:ext uri="{FF2B5EF4-FFF2-40B4-BE49-F238E27FC236}">
                <a16:creationId xmlns:a16="http://schemas.microsoft.com/office/drawing/2014/main" id="{D2AEE9CF-542B-4459-A7C5-56F4D5E137F7}"/>
              </a:ext>
            </a:extLst>
          </p:cNvPr>
          <p:cNvCxnSpPr>
            <a:cxnSpLocks/>
          </p:cNvCxnSpPr>
          <p:nvPr/>
        </p:nvCxnSpPr>
        <p:spPr>
          <a:xfrm flipV="1">
            <a:off x="2011751" y="4401039"/>
            <a:ext cx="1564880" cy="903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6" name="ZoneTexte 165">
            <a:extLst>
              <a:ext uri="{FF2B5EF4-FFF2-40B4-BE49-F238E27FC236}">
                <a16:creationId xmlns:a16="http://schemas.microsoft.com/office/drawing/2014/main" id="{960DDE46-F729-487C-9863-E0037A374531}"/>
              </a:ext>
            </a:extLst>
          </p:cNvPr>
          <p:cNvSpPr txBox="1"/>
          <p:nvPr/>
        </p:nvSpPr>
        <p:spPr>
          <a:xfrm>
            <a:off x="841308" y="5176221"/>
            <a:ext cx="211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Aimants permanents</a:t>
            </a:r>
          </a:p>
        </p:txBody>
      </p: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F67212E8-2DA3-46EA-AB8B-C2BFC1AA2A2C}"/>
              </a:ext>
            </a:extLst>
          </p:cNvPr>
          <p:cNvCxnSpPr>
            <a:cxnSpLocks/>
          </p:cNvCxnSpPr>
          <p:nvPr/>
        </p:nvCxnSpPr>
        <p:spPr>
          <a:xfrm flipH="1" flipV="1">
            <a:off x="5011500" y="4229040"/>
            <a:ext cx="2718439" cy="1264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ZoneTexte 169">
            <a:extLst>
              <a:ext uri="{FF2B5EF4-FFF2-40B4-BE49-F238E27FC236}">
                <a16:creationId xmlns:a16="http://schemas.microsoft.com/office/drawing/2014/main" id="{DAA90E59-9180-48C6-8128-4BE19C350361}"/>
              </a:ext>
            </a:extLst>
          </p:cNvPr>
          <p:cNvSpPr txBox="1"/>
          <p:nvPr/>
        </p:nvSpPr>
        <p:spPr>
          <a:xfrm>
            <a:off x="7686395" y="5458399"/>
            <a:ext cx="211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Rotor</a:t>
            </a:r>
          </a:p>
        </p:txBody>
      </p: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DABC1172-663D-4149-850C-B8E0BA2072DD}"/>
              </a:ext>
            </a:extLst>
          </p:cNvPr>
          <p:cNvCxnSpPr>
            <a:cxnSpLocks/>
          </p:cNvCxnSpPr>
          <p:nvPr/>
        </p:nvCxnSpPr>
        <p:spPr>
          <a:xfrm flipH="1">
            <a:off x="6066666" y="3620297"/>
            <a:ext cx="1367072" cy="147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8" name="ZoneTexte 177">
            <a:extLst>
              <a:ext uri="{FF2B5EF4-FFF2-40B4-BE49-F238E27FC236}">
                <a16:creationId xmlns:a16="http://schemas.microsoft.com/office/drawing/2014/main" id="{B367E65F-A246-4653-9FAB-A67582276F48}"/>
              </a:ext>
            </a:extLst>
          </p:cNvPr>
          <p:cNvSpPr txBox="1"/>
          <p:nvPr/>
        </p:nvSpPr>
        <p:spPr>
          <a:xfrm>
            <a:off x="7563877" y="3398154"/>
            <a:ext cx="103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Entrefer</a:t>
            </a:r>
          </a:p>
        </p:txBody>
      </p:sp>
      <p:sp>
        <p:nvSpPr>
          <p:cNvPr id="181" name="ZoneTexte 180">
            <a:extLst>
              <a:ext uri="{FF2B5EF4-FFF2-40B4-BE49-F238E27FC236}">
                <a16:creationId xmlns:a16="http://schemas.microsoft.com/office/drawing/2014/main" id="{832E094C-EAD9-4777-8ECE-0F88E8ECA3F4}"/>
              </a:ext>
            </a:extLst>
          </p:cNvPr>
          <p:cNvSpPr txBox="1"/>
          <p:nvPr/>
        </p:nvSpPr>
        <p:spPr>
          <a:xfrm>
            <a:off x="202792" y="6369473"/>
            <a:ext cx="4924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Nombre de dents </a:t>
            </a:r>
            <a:r>
              <a:rPr lang="fr-FR" dirty="0" err="1">
                <a:latin typeface="Brandon Text Regular" panose="020B0503020203060203" pitchFamily="34" charset="0"/>
              </a:rPr>
              <a:t>Zs</a:t>
            </a:r>
            <a:r>
              <a:rPr lang="fr-FR" dirty="0">
                <a:latin typeface="Brandon Text Regular" panose="020B0503020203060203" pitchFamily="34" charset="0"/>
              </a:rPr>
              <a:t> (=12)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F594F05-C632-47B2-AAB0-6E3235337C25}"/>
              </a:ext>
            </a:extLst>
          </p:cNvPr>
          <p:cNvSpPr txBox="1"/>
          <p:nvPr/>
        </p:nvSpPr>
        <p:spPr>
          <a:xfrm>
            <a:off x="2024333" y="693463"/>
            <a:ext cx="458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Brandon Text Regular" panose="020B0503020203060203" pitchFamily="34" charset="0"/>
              </a:rPr>
              <a:t>Machine synchrone à aimants permanents</a:t>
            </a:r>
            <a:endParaRPr lang="en-GB" b="1" dirty="0">
              <a:latin typeface="Brandon Text Regular" panose="020B0503020203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8512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1590D3-8598-4D24-8AD0-3B3723CA1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Annexe: F</a:t>
            </a:r>
            <a:r>
              <a:rPr lang="fr-FR" sz="2000" b="1" dirty="0"/>
              <a:t>orces intégrées par dent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2324F0-9341-4D53-81B2-67D3E3382899}"/>
              </a:ext>
            </a:extLst>
          </p:cNvPr>
          <p:cNvSpPr txBox="1"/>
          <p:nvPr/>
        </p:nvSpPr>
        <p:spPr>
          <a:xfrm>
            <a:off x="272901" y="754811"/>
            <a:ext cx="880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Brandon Text Regular" panose="020B0503020203060203" pitchFamily="34" charset="0"/>
              </a:rPr>
              <a:t>Application à 10fs pour la 12s10p</a:t>
            </a:r>
            <a:r>
              <a:rPr lang="fr-FR" dirty="0">
                <a:latin typeface="Brandon Text Regular" panose="020B0503020203060203" pitchFamily="34" charset="0"/>
              </a:rPr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DF8671-3041-4CAA-904C-982B46CE8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53" y="1245972"/>
            <a:ext cx="6480000" cy="30679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1B97C05-8DB1-4B4B-8E2F-6F4C8E6AA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753" y="3764524"/>
            <a:ext cx="6480000" cy="292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595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7D842-F492-47D7-B798-58DAF7EF6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Annexe: Précision de la Projection</a:t>
            </a:r>
            <a:endParaRPr lang="en-GB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2C9086C-A524-4C46-93C2-B8AC9AE01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436" y="1149507"/>
            <a:ext cx="5847127" cy="15305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7A3432C-B2BA-4C46-8B4D-394016BC8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-1" y="3327026"/>
            <a:ext cx="9144000" cy="34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192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7D842-F492-47D7-B798-58DAF7EF6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Annexe: Précision de la Projection</a:t>
            </a:r>
            <a:endParaRPr lang="en-GB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2C7EFA-5C0D-42FC-B48F-6E066C7BC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1781"/>
            <a:ext cx="9144000" cy="30457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8FAE837-BE51-4BE1-8A72-E13945279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" y="771525"/>
            <a:ext cx="741997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510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Annexe: Analyse analytique de la FSE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82170" y="834079"/>
            <a:ext cx="8561779" cy="497462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  <a:latin typeface="Brandon Text Regular" panose="020B0503020203060203" pitchFamily="34" charset="0"/>
              </a:rPr>
              <a:t>Coefficients de transfert: Validation numérique</a:t>
            </a:r>
          </a:p>
          <a:p>
            <a:endParaRPr lang="en-GB" sz="2000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8B98332-B47C-4DCB-85CE-4BF3E73807C6}"/>
              </a:ext>
            </a:extLst>
          </p:cNvPr>
          <p:cNvSpPr txBox="1"/>
          <p:nvPr/>
        </p:nvSpPr>
        <p:spPr>
          <a:xfrm rot="16200000">
            <a:off x="2393909" y="2073560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FSE Radiale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61DF16C-06BE-4F52-A819-1B322FC82084}"/>
              </a:ext>
            </a:extLst>
          </p:cNvPr>
          <p:cNvSpPr txBox="1"/>
          <p:nvPr/>
        </p:nvSpPr>
        <p:spPr>
          <a:xfrm rot="16200000">
            <a:off x="2426640" y="4789209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FSE Tangentielle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05D3002-F0CD-4956-895C-63AF25D80FAF}"/>
                  </a:ext>
                </a:extLst>
              </p:cNvPr>
              <p:cNvSpPr txBox="1"/>
              <p:nvPr/>
            </p:nvSpPr>
            <p:spPr>
              <a:xfrm>
                <a:off x="908043" y="3352796"/>
                <a:ext cx="2656639" cy="427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dirty="0"/>
                  <a:t> 90%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05D3002-F0CD-4956-895C-63AF25D80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043" y="3352796"/>
                <a:ext cx="2656639" cy="427553"/>
              </a:xfrm>
              <a:prstGeom prst="rect">
                <a:avLst/>
              </a:prstGeom>
              <a:blipFill>
                <a:blip r:embed="rId3"/>
                <a:stretch>
                  <a:fillRect l="-3211" t="-5714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DF7EE6-99E2-40AA-B275-6597E537A947}"/>
              </a:ext>
            </a:extLst>
          </p:cNvPr>
          <p:cNvGrpSpPr/>
          <p:nvPr/>
        </p:nvGrpSpPr>
        <p:grpSpPr>
          <a:xfrm>
            <a:off x="-3404567" y="3800854"/>
            <a:ext cx="6296688" cy="6114291"/>
            <a:chOff x="-1657217" y="2474752"/>
            <a:chExt cx="4890782" cy="5064443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1B52C5D-8712-462D-A60D-DBA0C3BBA332}"/>
                </a:ext>
              </a:extLst>
            </p:cNvPr>
            <p:cNvGrpSpPr/>
            <p:nvPr/>
          </p:nvGrpSpPr>
          <p:grpSpPr>
            <a:xfrm>
              <a:off x="-1138868" y="2834427"/>
              <a:ext cx="4270628" cy="4182353"/>
              <a:chOff x="152400" y="1598560"/>
              <a:chExt cx="4781550" cy="4781550"/>
            </a:xfrm>
          </p:grpSpPr>
          <p:sp>
            <p:nvSpPr>
              <p:cNvPr id="29" name="Oval 1029">
                <a:extLst>
                  <a:ext uri="{FF2B5EF4-FFF2-40B4-BE49-F238E27FC236}">
                    <a16:creationId xmlns:a16="http://schemas.microsoft.com/office/drawing/2014/main" id="{A7F208A3-5EED-45CD-8959-E8C6F8D41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" y="1598560"/>
                <a:ext cx="4781550" cy="4781550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0" name="Oval 1030">
                <a:extLst>
                  <a:ext uri="{FF2B5EF4-FFF2-40B4-BE49-F238E27FC236}">
                    <a16:creationId xmlns:a16="http://schemas.microsoft.com/office/drawing/2014/main" id="{26AA04FA-6C1B-4881-9552-AE47F27C6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875" y="1918170"/>
                <a:ext cx="4038600" cy="4038600"/>
              </a:xfrm>
              <a:prstGeom prst="ellipse">
                <a:avLst/>
              </a:prstGeom>
              <a:solidFill>
                <a:sysClr val="window" lastClr="FFFFFF"/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1" name="Rectangle 1195">
                <a:extLst>
                  <a:ext uri="{FF2B5EF4-FFF2-40B4-BE49-F238E27FC236}">
                    <a16:creationId xmlns:a16="http://schemas.microsoft.com/office/drawing/2014/main" id="{37310917-ED77-4F34-96BB-2D48228C7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441383" y="5549778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2" name="Rectangle 1195">
                <a:extLst>
                  <a:ext uri="{FF2B5EF4-FFF2-40B4-BE49-F238E27FC236}">
                    <a16:creationId xmlns:a16="http://schemas.microsoft.com/office/drawing/2014/main" id="{F0BE9922-3437-4045-9772-F2AF3359B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40784" y="1896151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3" name="Rectangle 1195">
                <a:extLst>
                  <a:ext uri="{FF2B5EF4-FFF2-40B4-BE49-F238E27FC236}">
                    <a16:creationId xmlns:a16="http://schemas.microsoft.com/office/drawing/2014/main" id="{F68E2469-95BB-4287-BC0D-48718E16B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165311" y="3719595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4" name="Rectangle 1195">
                <a:extLst>
                  <a:ext uri="{FF2B5EF4-FFF2-40B4-BE49-F238E27FC236}">
                    <a16:creationId xmlns:a16="http://schemas.microsoft.com/office/drawing/2014/main" id="{882A1484-A1AF-407B-8000-1E0D77C9D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626119">
                <a:off x="3938059" y="4612412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5" name="Rectangle 1195">
                <a:extLst>
                  <a:ext uri="{FF2B5EF4-FFF2-40B4-BE49-F238E27FC236}">
                    <a16:creationId xmlns:a16="http://schemas.microsoft.com/office/drawing/2014/main" id="{1FF86F2B-B58C-43F3-9FF4-15B4FD847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905525">
                <a:off x="3387047" y="5269150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6" name="Rectangle 1195">
                <a:extLst>
                  <a:ext uri="{FF2B5EF4-FFF2-40B4-BE49-F238E27FC236}">
                    <a16:creationId xmlns:a16="http://schemas.microsoft.com/office/drawing/2014/main" id="{0CFA159A-2E86-4F5A-BEAD-486A4AD48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175219">
                <a:off x="3959487" y="2853916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7" name="Rectangle 1195">
                <a:extLst>
                  <a:ext uri="{FF2B5EF4-FFF2-40B4-BE49-F238E27FC236}">
                    <a16:creationId xmlns:a16="http://schemas.microsoft.com/office/drawing/2014/main" id="{D14A8F84-7844-48D3-A8A5-125EA587F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438629">
                <a:off x="3373525" y="2201322"/>
                <a:ext cx="41164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8" name="Rectangle 1195">
                <a:extLst>
                  <a:ext uri="{FF2B5EF4-FFF2-40B4-BE49-F238E27FC236}">
                    <a16:creationId xmlns:a16="http://schemas.microsoft.com/office/drawing/2014/main" id="{A9C193F3-C97A-4B1D-B575-80C5EA02E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514406" y="3727672"/>
                <a:ext cx="445582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39" name="Rectangle 1195">
                <a:extLst>
                  <a:ext uri="{FF2B5EF4-FFF2-40B4-BE49-F238E27FC236}">
                    <a16:creationId xmlns:a16="http://schemas.microsoft.com/office/drawing/2014/main" id="{549451A8-49DD-4C29-9D80-A87866636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14956" flipH="1">
                <a:off x="1472882" y="5327413"/>
                <a:ext cx="411644" cy="435331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0" name="Rectangle 1195">
                <a:extLst>
                  <a:ext uri="{FF2B5EF4-FFF2-40B4-BE49-F238E27FC236}">
                    <a16:creationId xmlns:a16="http://schemas.microsoft.com/office/drawing/2014/main" id="{D343664A-79E6-451C-A5C4-16BC982D3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745527" flipH="1">
                <a:off x="794898" y="4675188"/>
                <a:ext cx="445582" cy="455249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1" name="Rectangle 1195">
                <a:extLst>
                  <a:ext uri="{FF2B5EF4-FFF2-40B4-BE49-F238E27FC236}">
                    <a16:creationId xmlns:a16="http://schemas.microsoft.com/office/drawing/2014/main" id="{08DBD477-D40A-46F0-8C7E-F5389ECF5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659190" flipH="1">
                <a:off x="1470178" y="2121327"/>
                <a:ext cx="445582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42" name="Rectangle 1195">
                <a:extLst>
                  <a:ext uri="{FF2B5EF4-FFF2-40B4-BE49-F238E27FC236}">
                    <a16:creationId xmlns:a16="http://schemas.microsoft.com/office/drawing/2014/main" id="{2D07DBD8-6292-4917-97AB-4F3AC3E16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34629" flipH="1">
                <a:off x="775698" y="2761959"/>
                <a:ext cx="467404" cy="423222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endParaRPr>
              </a:p>
            </p:txBody>
          </p:sp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14A25A6F-7997-45DA-AC09-2A3E70539CE6}"/>
                  </a:ext>
                </a:extLst>
              </p:cNvPr>
              <p:cNvGrpSpPr/>
              <p:nvPr/>
            </p:nvGrpSpPr>
            <p:grpSpPr>
              <a:xfrm>
                <a:off x="1115230" y="5165618"/>
                <a:ext cx="231933" cy="221651"/>
                <a:chOff x="5459956" y="3910444"/>
                <a:chExt cx="334850" cy="320005"/>
              </a:xfrm>
            </p:grpSpPr>
            <p:sp>
              <p:nvSpPr>
                <p:cNvPr id="72" name="Ellipse 71">
                  <a:extLst>
                    <a:ext uri="{FF2B5EF4-FFF2-40B4-BE49-F238E27FC236}">
                      <a16:creationId xmlns:a16="http://schemas.microsoft.com/office/drawing/2014/main" id="{5013EA5A-FDE0-41AE-BF56-7F6F363ECF05}"/>
                    </a:ext>
                  </a:extLst>
                </p:cNvPr>
                <p:cNvSpPr/>
                <p:nvPr/>
              </p:nvSpPr>
              <p:spPr>
                <a:xfrm>
                  <a:off x="5459956" y="3910444"/>
                  <a:ext cx="334850" cy="320005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" name="Connecteur droit 72">
                  <a:extLst>
                    <a:ext uri="{FF2B5EF4-FFF2-40B4-BE49-F238E27FC236}">
                      <a16:creationId xmlns:a16="http://schemas.microsoft.com/office/drawing/2014/main" id="{50D206CD-D0CB-4082-98AA-C9CA37377A1A}"/>
                    </a:ext>
                  </a:extLst>
                </p:cNvPr>
                <p:cNvCxnSpPr>
                  <a:cxnSpLocks/>
                  <a:stCxn id="72" idx="0"/>
                  <a:endCxn id="72" idx="4"/>
                </p:cNvCxnSpPr>
                <p:nvPr/>
              </p:nvCxnSpPr>
              <p:spPr>
                <a:xfrm>
                  <a:off x="5627381" y="3910444"/>
                  <a:ext cx="0" cy="320005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74" name="Connecteur droit 73">
                  <a:extLst>
                    <a:ext uri="{FF2B5EF4-FFF2-40B4-BE49-F238E27FC236}">
                      <a16:creationId xmlns:a16="http://schemas.microsoft.com/office/drawing/2014/main" id="{539D9C54-4FDC-41CD-9F78-7129579CD0AA}"/>
                    </a:ext>
                  </a:extLst>
                </p:cNvPr>
                <p:cNvCxnSpPr>
                  <a:cxnSpLocks/>
                  <a:stCxn id="72" idx="2"/>
                  <a:endCxn id="72" idx="6"/>
                </p:cNvCxnSpPr>
                <p:nvPr/>
              </p:nvCxnSpPr>
              <p:spPr>
                <a:xfrm>
                  <a:off x="5459956" y="4070447"/>
                  <a:ext cx="334850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445751D3-C296-4E5B-8379-01C0CA5F9EDE}"/>
                  </a:ext>
                </a:extLst>
              </p:cNvPr>
              <p:cNvGrpSpPr/>
              <p:nvPr/>
            </p:nvGrpSpPr>
            <p:grpSpPr>
              <a:xfrm>
                <a:off x="2037518" y="5618195"/>
                <a:ext cx="231934" cy="221651"/>
                <a:chOff x="5459955" y="3910444"/>
                <a:chExt cx="334851" cy="320005"/>
              </a:xfrm>
            </p:grpSpPr>
            <p:sp>
              <p:nvSpPr>
                <p:cNvPr id="69" name="Ellipse 68">
                  <a:extLst>
                    <a:ext uri="{FF2B5EF4-FFF2-40B4-BE49-F238E27FC236}">
                      <a16:creationId xmlns:a16="http://schemas.microsoft.com/office/drawing/2014/main" id="{73D3C758-D0B3-4407-9A19-DAD95877639C}"/>
                    </a:ext>
                  </a:extLst>
                </p:cNvPr>
                <p:cNvSpPr/>
                <p:nvPr/>
              </p:nvSpPr>
              <p:spPr>
                <a:xfrm>
                  <a:off x="5459956" y="3910444"/>
                  <a:ext cx="334850" cy="320005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" name="Connecteur droit 69">
                  <a:extLst>
                    <a:ext uri="{FF2B5EF4-FFF2-40B4-BE49-F238E27FC236}">
                      <a16:creationId xmlns:a16="http://schemas.microsoft.com/office/drawing/2014/main" id="{419BD842-9A0F-480B-B560-54E853E1B382}"/>
                    </a:ext>
                  </a:extLst>
                </p:cNvPr>
                <p:cNvCxnSpPr>
                  <a:cxnSpLocks/>
                  <a:stCxn id="69" idx="0"/>
                  <a:endCxn id="69" idx="4"/>
                </p:cNvCxnSpPr>
                <p:nvPr/>
              </p:nvCxnSpPr>
              <p:spPr>
                <a:xfrm>
                  <a:off x="5627381" y="3910444"/>
                  <a:ext cx="0" cy="320005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2C8FE121-10E0-4C92-9B47-2325C5AAA0DA}"/>
                    </a:ext>
                  </a:extLst>
                </p:cNvPr>
                <p:cNvCxnSpPr>
                  <a:cxnSpLocks/>
                  <a:stCxn id="69" idx="2"/>
                  <a:endCxn id="69" idx="6"/>
                </p:cNvCxnSpPr>
                <p:nvPr/>
              </p:nvCxnSpPr>
              <p:spPr>
                <a:xfrm>
                  <a:off x="5459955" y="4070450"/>
                  <a:ext cx="334849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5B200F54-C38F-41CC-9C80-97B95098D06C}"/>
                  </a:ext>
                </a:extLst>
              </p:cNvPr>
              <p:cNvGrpSpPr/>
              <p:nvPr/>
            </p:nvGrpSpPr>
            <p:grpSpPr>
              <a:xfrm>
                <a:off x="3812086" y="5075950"/>
                <a:ext cx="231933" cy="221651"/>
                <a:chOff x="2190642" y="5673195"/>
                <a:chExt cx="231933" cy="221651"/>
              </a:xfrm>
            </p:grpSpPr>
            <p:sp>
              <p:nvSpPr>
                <p:cNvPr id="67" name="Ellipse 66">
                  <a:extLst>
                    <a:ext uri="{FF2B5EF4-FFF2-40B4-BE49-F238E27FC236}">
                      <a16:creationId xmlns:a16="http://schemas.microsoft.com/office/drawing/2014/main" id="{08F7DA73-AED0-4B83-9585-39588167F51B}"/>
                    </a:ext>
                  </a:extLst>
                </p:cNvPr>
                <p:cNvSpPr/>
                <p:nvPr/>
              </p:nvSpPr>
              <p:spPr>
                <a:xfrm>
                  <a:off x="2190642" y="5673195"/>
                  <a:ext cx="231933" cy="221651"/>
                </a:xfrm>
                <a:prstGeom prst="ellipse">
                  <a:avLst/>
                </a:prstGeom>
                <a:solidFill>
                  <a:srgbClr val="0069A1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Ellipse 67">
                  <a:extLst>
                    <a:ext uri="{FF2B5EF4-FFF2-40B4-BE49-F238E27FC236}">
                      <a16:creationId xmlns:a16="http://schemas.microsoft.com/office/drawing/2014/main" id="{20D57740-220D-4BC4-9EE4-9EA0B9C8DE7B}"/>
                    </a:ext>
                  </a:extLst>
                </p:cNvPr>
                <p:cNvSpPr/>
                <p:nvPr/>
              </p:nvSpPr>
              <p:spPr>
                <a:xfrm>
                  <a:off x="2289982" y="5767394"/>
                  <a:ext cx="45719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D679C43C-046B-4D0B-98E7-82AF2E239979}"/>
                  </a:ext>
                </a:extLst>
              </p:cNvPr>
              <p:cNvGrpSpPr/>
              <p:nvPr/>
            </p:nvGrpSpPr>
            <p:grpSpPr>
              <a:xfrm>
                <a:off x="2982675" y="5617895"/>
                <a:ext cx="231933" cy="221651"/>
                <a:chOff x="2190642" y="5673195"/>
                <a:chExt cx="231933" cy="221651"/>
              </a:xfrm>
            </p:grpSpPr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63522394-B6F5-4C86-A1EB-8ADE2F502EF0}"/>
                    </a:ext>
                  </a:extLst>
                </p:cNvPr>
                <p:cNvSpPr/>
                <p:nvPr/>
              </p:nvSpPr>
              <p:spPr>
                <a:xfrm>
                  <a:off x="2190642" y="5673195"/>
                  <a:ext cx="231933" cy="221651"/>
                </a:xfrm>
                <a:prstGeom prst="ellipse">
                  <a:avLst/>
                </a:prstGeom>
                <a:solidFill>
                  <a:srgbClr val="0069A1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Ellipse 65">
                  <a:extLst>
                    <a:ext uri="{FF2B5EF4-FFF2-40B4-BE49-F238E27FC236}">
                      <a16:creationId xmlns:a16="http://schemas.microsoft.com/office/drawing/2014/main" id="{1BFF09D6-F010-4373-A366-A5917F714004}"/>
                    </a:ext>
                  </a:extLst>
                </p:cNvPr>
                <p:cNvSpPr/>
                <p:nvPr/>
              </p:nvSpPr>
              <p:spPr>
                <a:xfrm>
                  <a:off x="2289982" y="5767394"/>
                  <a:ext cx="45719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8ECB9A95-16B6-44CD-8FA8-9CB25276100E}"/>
                  </a:ext>
                </a:extLst>
              </p:cNvPr>
              <p:cNvGrpSpPr/>
              <p:nvPr/>
            </p:nvGrpSpPr>
            <p:grpSpPr>
              <a:xfrm>
                <a:off x="1220133" y="2526055"/>
                <a:ext cx="231934" cy="221651"/>
                <a:chOff x="2232586" y="2397747"/>
                <a:chExt cx="231934" cy="221651"/>
              </a:xfrm>
            </p:grpSpPr>
            <p:sp>
              <p:nvSpPr>
                <p:cNvPr id="62" name="Ellipse 61">
                  <a:extLst>
                    <a:ext uri="{FF2B5EF4-FFF2-40B4-BE49-F238E27FC236}">
                      <a16:creationId xmlns:a16="http://schemas.microsoft.com/office/drawing/2014/main" id="{2E90DA8D-86E0-4911-824E-5E58C38D06D9}"/>
                    </a:ext>
                  </a:extLst>
                </p:cNvPr>
                <p:cNvSpPr/>
                <p:nvPr/>
              </p:nvSpPr>
              <p:spPr>
                <a:xfrm>
                  <a:off x="2232587" y="2397747"/>
                  <a:ext cx="231933" cy="221651"/>
                </a:xfrm>
                <a:prstGeom prst="ellipse">
                  <a:avLst/>
                </a:prstGeom>
                <a:solidFill>
                  <a:srgbClr val="146194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6557DF23-A76B-4A64-A7B2-2A4FD8C01C18}"/>
                    </a:ext>
                  </a:extLst>
                </p:cNvPr>
                <p:cNvCxnSpPr>
                  <a:cxnSpLocks/>
                  <a:stCxn id="62" idx="0"/>
                  <a:endCxn id="62" idx="4"/>
                </p:cNvCxnSpPr>
                <p:nvPr/>
              </p:nvCxnSpPr>
              <p:spPr>
                <a:xfrm>
                  <a:off x="2348553" y="2397747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663A51D7-B11E-402A-B09A-16A581F4A411}"/>
                    </a:ext>
                  </a:extLst>
                </p:cNvPr>
                <p:cNvCxnSpPr>
                  <a:cxnSpLocks/>
                  <a:stCxn id="62" idx="2"/>
                  <a:endCxn id="62" idx="6"/>
                </p:cNvCxnSpPr>
                <p:nvPr/>
              </p:nvCxnSpPr>
              <p:spPr>
                <a:xfrm>
                  <a:off x="2232586" y="2508575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48" name="Groupe 47">
                <a:extLst>
                  <a:ext uri="{FF2B5EF4-FFF2-40B4-BE49-F238E27FC236}">
                    <a16:creationId xmlns:a16="http://schemas.microsoft.com/office/drawing/2014/main" id="{384F72D3-37A1-473F-9963-CFFCAAED70AA}"/>
                  </a:ext>
                </a:extLst>
              </p:cNvPr>
              <p:cNvGrpSpPr/>
              <p:nvPr/>
            </p:nvGrpSpPr>
            <p:grpSpPr>
              <a:xfrm>
                <a:off x="711237" y="4275927"/>
                <a:ext cx="231933" cy="221651"/>
                <a:chOff x="2813161" y="2487372"/>
                <a:chExt cx="231933" cy="221651"/>
              </a:xfrm>
            </p:grpSpPr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03FD9C31-FB1A-4C89-A628-720155EBFAFA}"/>
                    </a:ext>
                  </a:extLst>
                </p:cNvPr>
                <p:cNvSpPr/>
                <p:nvPr/>
              </p:nvSpPr>
              <p:spPr>
                <a:xfrm>
                  <a:off x="2813161" y="2487372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Ellipse 60">
                  <a:extLst>
                    <a:ext uri="{FF2B5EF4-FFF2-40B4-BE49-F238E27FC236}">
                      <a16:creationId xmlns:a16="http://schemas.microsoft.com/office/drawing/2014/main" id="{D982A3DA-1D25-4A1E-86A4-FB5CB9CEE3E1}"/>
                    </a:ext>
                  </a:extLst>
                </p:cNvPr>
                <p:cNvSpPr/>
                <p:nvPr/>
              </p:nvSpPr>
              <p:spPr>
                <a:xfrm>
                  <a:off x="2906107" y="2578374"/>
                  <a:ext cx="54640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oupe 48">
                <a:extLst>
                  <a:ext uri="{FF2B5EF4-FFF2-40B4-BE49-F238E27FC236}">
                    <a16:creationId xmlns:a16="http://schemas.microsoft.com/office/drawing/2014/main" id="{C25B5643-E497-4001-8A50-65ACF42A4771}"/>
                  </a:ext>
                </a:extLst>
              </p:cNvPr>
              <p:cNvGrpSpPr/>
              <p:nvPr/>
            </p:nvGrpSpPr>
            <p:grpSpPr>
              <a:xfrm>
                <a:off x="2078054" y="2035944"/>
                <a:ext cx="231934" cy="221651"/>
                <a:chOff x="2232586" y="2397747"/>
                <a:chExt cx="231934" cy="221651"/>
              </a:xfrm>
            </p:grpSpPr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2797173F-0256-408C-972C-38F4E45ED9FB}"/>
                    </a:ext>
                  </a:extLst>
                </p:cNvPr>
                <p:cNvSpPr/>
                <p:nvPr/>
              </p:nvSpPr>
              <p:spPr>
                <a:xfrm>
                  <a:off x="2232587" y="2397747"/>
                  <a:ext cx="231933" cy="221651"/>
                </a:xfrm>
                <a:prstGeom prst="ellipse">
                  <a:avLst/>
                </a:prstGeom>
                <a:solidFill>
                  <a:srgbClr val="146194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34D6CDAA-D1AB-400E-BFAF-CB1EED557DC2}"/>
                    </a:ext>
                  </a:extLst>
                </p:cNvPr>
                <p:cNvCxnSpPr>
                  <a:cxnSpLocks/>
                  <a:stCxn id="57" idx="0"/>
                  <a:endCxn id="57" idx="4"/>
                </p:cNvCxnSpPr>
                <p:nvPr/>
              </p:nvCxnSpPr>
              <p:spPr>
                <a:xfrm>
                  <a:off x="2348553" y="2397747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9" name="Connecteur droit 58">
                  <a:extLst>
                    <a:ext uri="{FF2B5EF4-FFF2-40B4-BE49-F238E27FC236}">
                      <a16:creationId xmlns:a16="http://schemas.microsoft.com/office/drawing/2014/main" id="{23AA26C5-191A-4F69-8B37-18795A423F5D}"/>
                    </a:ext>
                  </a:extLst>
                </p:cNvPr>
                <p:cNvCxnSpPr>
                  <a:cxnSpLocks/>
                  <a:stCxn id="57" idx="2"/>
                  <a:endCxn id="57" idx="6"/>
                </p:cNvCxnSpPr>
                <p:nvPr/>
              </p:nvCxnSpPr>
              <p:spPr>
                <a:xfrm>
                  <a:off x="2232586" y="2508575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DF8671E0-0ECC-4E38-8028-5F2ED4BC65DE}"/>
                  </a:ext>
                </a:extLst>
              </p:cNvPr>
              <p:cNvGrpSpPr/>
              <p:nvPr/>
            </p:nvGrpSpPr>
            <p:grpSpPr>
              <a:xfrm>
                <a:off x="701099" y="3321063"/>
                <a:ext cx="231933" cy="221651"/>
                <a:chOff x="2813161" y="2487372"/>
                <a:chExt cx="231933" cy="221651"/>
              </a:xfrm>
            </p:grpSpPr>
            <p:sp>
              <p:nvSpPr>
                <p:cNvPr id="55" name="Ellipse 54">
                  <a:extLst>
                    <a:ext uri="{FF2B5EF4-FFF2-40B4-BE49-F238E27FC236}">
                      <a16:creationId xmlns:a16="http://schemas.microsoft.com/office/drawing/2014/main" id="{CD7EC708-4167-48C9-810A-AC3575764A3C}"/>
                    </a:ext>
                  </a:extLst>
                </p:cNvPr>
                <p:cNvSpPr/>
                <p:nvPr/>
              </p:nvSpPr>
              <p:spPr>
                <a:xfrm>
                  <a:off x="2813161" y="2487372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9BED644E-AFF0-4CE7-8E4A-027B28AFB661}"/>
                    </a:ext>
                  </a:extLst>
                </p:cNvPr>
                <p:cNvSpPr/>
                <p:nvPr/>
              </p:nvSpPr>
              <p:spPr>
                <a:xfrm>
                  <a:off x="2906107" y="2578374"/>
                  <a:ext cx="54640" cy="45719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063E3FCC-57C3-4C71-85AD-00C5B284A1D3}"/>
                  </a:ext>
                </a:extLst>
              </p:cNvPr>
              <p:cNvGrpSpPr/>
              <p:nvPr/>
            </p:nvGrpSpPr>
            <p:grpSpPr>
              <a:xfrm>
                <a:off x="4196602" y="4255972"/>
                <a:ext cx="231934" cy="221651"/>
                <a:chOff x="2146687" y="2002438"/>
                <a:chExt cx="231934" cy="221651"/>
              </a:xfrm>
            </p:grpSpPr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id="{9D327375-A184-4011-A710-1D5AC8899A4A}"/>
                    </a:ext>
                  </a:extLst>
                </p:cNvPr>
                <p:cNvSpPr/>
                <p:nvPr/>
              </p:nvSpPr>
              <p:spPr>
                <a:xfrm>
                  <a:off x="2146688" y="2002438"/>
                  <a:ext cx="231933" cy="221651"/>
                </a:xfrm>
                <a:prstGeom prst="ellipse">
                  <a:avLst/>
                </a:prstGeom>
                <a:solidFill>
                  <a:srgbClr val="00B050"/>
                </a:solidFill>
                <a:ln w="15875" cap="rnd" cmpd="sng" algn="ctr">
                  <a:solidFill>
                    <a:srgbClr val="052F61">
                      <a:shade val="50000"/>
                      <a:hueMod val="9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randon Text Regular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EFB160B0-27A9-4B45-8D37-994A99FB69C3}"/>
                    </a:ext>
                  </a:extLst>
                </p:cNvPr>
                <p:cNvCxnSpPr>
                  <a:cxnSpLocks/>
                  <a:stCxn id="52" idx="0"/>
                  <a:endCxn id="52" idx="4"/>
                </p:cNvCxnSpPr>
                <p:nvPr/>
              </p:nvCxnSpPr>
              <p:spPr>
                <a:xfrm>
                  <a:off x="2262654" y="2002438"/>
                  <a:ext cx="0" cy="221651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4" name="Connecteur droit 53">
                  <a:extLst>
                    <a:ext uri="{FF2B5EF4-FFF2-40B4-BE49-F238E27FC236}">
                      <a16:creationId xmlns:a16="http://schemas.microsoft.com/office/drawing/2014/main" id="{D90C006B-BBF6-4284-BFD6-D575F1D73852}"/>
                    </a:ext>
                  </a:extLst>
                </p:cNvPr>
                <p:cNvCxnSpPr>
                  <a:cxnSpLocks/>
                  <a:stCxn id="52" idx="2"/>
                  <a:endCxn id="52" idx="6"/>
                </p:cNvCxnSpPr>
                <p:nvPr/>
              </p:nvCxnSpPr>
              <p:spPr>
                <a:xfrm>
                  <a:off x="2146687" y="2113266"/>
                  <a:ext cx="231933" cy="0"/>
                </a:xfrm>
                <a:prstGeom prst="line">
                  <a:avLst/>
                </a:prstGeom>
                <a:noFill/>
                <a:ln w="9525" cap="rnd" cmpd="sng" algn="ctr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15" name="Oval 1029">
              <a:extLst>
                <a:ext uri="{FF2B5EF4-FFF2-40B4-BE49-F238E27FC236}">
                  <a16:creationId xmlns:a16="http://schemas.microsoft.com/office/drawing/2014/main" id="{13109F32-9829-4F57-86FA-CC74ADD59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1960" y="3764504"/>
              <a:ext cx="2299955" cy="2252414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12700">
              <a:solidFill>
                <a:sysClr val="window" lastClr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endParaRPr>
            </a:p>
          </p:txBody>
        </p:sp>
        <p:sp>
          <p:nvSpPr>
            <p:cNvPr id="20" name="Arc plein 19">
              <a:extLst>
                <a:ext uri="{FF2B5EF4-FFF2-40B4-BE49-F238E27FC236}">
                  <a16:creationId xmlns:a16="http://schemas.microsoft.com/office/drawing/2014/main" id="{072A9088-5230-43E9-AB31-DE7E43A259CC}"/>
                </a:ext>
              </a:extLst>
            </p:cNvPr>
            <p:cNvSpPr/>
            <p:nvPr/>
          </p:nvSpPr>
          <p:spPr>
            <a:xfrm>
              <a:off x="-131494" y="3774349"/>
              <a:ext cx="2276137" cy="2200968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Arc plein 20">
              <a:extLst>
                <a:ext uri="{FF2B5EF4-FFF2-40B4-BE49-F238E27FC236}">
                  <a16:creationId xmlns:a16="http://schemas.microsoft.com/office/drawing/2014/main" id="{8EDCCA52-A073-4284-B041-8A34A0FACA96}"/>
                </a:ext>
              </a:extLst>
            </p:cNvPr>
            <p:cNvSpPr/>
            <p:nvPr/>
          </p:nvSpPr>
          <p:spPr>
            <a:xfrm rot="5400000">
              <a:off x="-105560" y="3764221"/>
              <a:ext cx="2229088" cy="2247424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2" name="Arc plein 21">
              <a:extLst>
                <a:ext uri="{FF2B5EF4-FFF2-40B4-BE49-F238E27FC236}">
                  <a16:creationId xmlns:a16="http://schemas.microsoft.com/office/drawing/2014/main" id="{395ED4A3-4A38-4C64-B1F8-39F6B5116ADE}"/>
                </a:ext>
              </a:extLst>
            </p:cNvPr>
            <p:cNvSpPr/>
            <p:nvPr/>
          </p:nvSpPr>
          <p:spPr>
            <a:xfrm rot="10800000">
              <a:off x="-142611" y="3806029"/>
              <a:ext cx="2276137" cy="2200968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Arc plein 22">
              <a:extLst>
                <a:ext uri="{FF2B5EF4-FFF2-40B4-BE49-F238E27FC236}">
                  <a16:creationId xmlns:a16="http://schemas.microsoft.com/office/drawing/2014/main" id="{8E2608FE-B369-4DE5-9678-CD2027240965}"/>
                </a:ext>
              </a:extLst>
            </p:cNvPr>
            <p:cNvSpPr/>
            <p:nvPr/>
          </p:nvSpPr>
          <p:spPr>
            <a:xfrm rot="16200000">
              <a:off x="-125434" y="3765638"/>
              <a:ext cx="2229088" cy="2247424"/>
            </a:xfrm>
            <a:prstGeom prst="blockArc">
              <a:avLst>
                <a:gd name="adj1" fmla="val 10800000"/>
                <a:gd name="adj2" fmla="val 16223729"/>
                <a:gd name="adj3" fmla="val 696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4" name="Organigramme : Connecteur 23">
              <a:extLst>
                <a:ext uri="{FF2B5EF4-FFF2-40B4-BE49-F238E27FC236}">
                  <a16:creationId xmlns:a16="http://schemas.microsoft.com/office/drawing/2014/main" id="{DB4A9CDB-7543-43DE-A814-63B355693D14}"/>
                </a:ext>
              </a:extLst>
            </p:cNvPr>
            <p:cNvSpPr/>
            <p:nvPr/>
          </p:nvSpPr>
          <p:spPr>
            <a:xfrm>
              <a:off x="818015" y="4716488"/>
              <a:ext cx="367660" cy="35055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63EEAF-C01E-4554-B49C-370C1A945A84}"/>
                </a:ext>
              </a:extLst>
            </p:cNvPr>
            <p:cNvSpPr/>
            <p:nvPr/>
          </p:nvSpPr>
          <p:spPr>
            <a:xfrm rot="5400000">
              <a:off x="-544044" y="3761586"/>
              <a:ext cx="2664436" cy="489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E67075B-CDA0-4A35-B8FB-E1E5F308B589}"/>
                </a:ext>
              </a:extLst>
            </p:cNvPr>
            <p:cNvSpPr/>
            <p:nvPr/>
          </p:nvSpPr>
          <p:spPr>
            <a:xfrm>
              <a:off x="-1367327" y="2474752"/>
              <a:ext cx="2424529" cy="489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6" name="Organigramme : Connecteur 75">
            <a:extLst>
              <a:ext uri="{FF2B5EF4-FFF2-40B4-BE49-F238E27FC236}">
                <a16:creationId xmlns:a16="http://schemas.microsoft.com/office/drawing/2014/main" id="{49F3FC12-12DD-4844-9A6A-675F8EE8808D}"/>
              </a:ext>
            </a:extLst>
          </p:cNvPr>
          <p:cNvSpPr/>
          <p:nvPr/>
        </p:nvSpPr>
        <p:spPr>
          <a:xfrm>
            <a:off x="-1703331" y="5028398"/>
            <a:ext cx="3522492" cy="3216241"/>
          </a:xfrm>
          <a:prstGeom prst="flowChartConnector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60F40D-9D78-43CB-B98A-E5EAE410AB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7856"/>
          <a:stretch/>
        </p:blipFill>
        <p:spPr>
          <a:xfrm>
            <a:off x="3749349" y="1626285"/>
            <a:ext cx="5368932" cy="259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9CBEDC8-075E-4488-BD1E-9DBC5EF90B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7856"/>
          <a:stretch/>
        </p:blipFill>
        <p:spPr>
          <a:xfrm>
            <a:off x="3759875" y="4181509"/>
            <a:ext cx="5368934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494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Annexe: Analyse analytique de la FSE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82170" y="834079"/>
            <a:ext cx="8561779" cy="497462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  <a:latin typeface="Brandon Text Regular" panose="020B0503020203060203" pitchFamily="34" charset="0"/>
              </a:rPr>
              <a:t>Coefficients de transfert: Validation numérique</a:t>
            </a:r>
          </a:p>
          <a:p>
            <a:endParaRPr lang="en-GB" sz="2000" dirty="0">
              <a:solidFill>
                <a:schemeClr val="tx1"/>
              </a:solidFill>
              <a:latin typeface="Brandon Text Regular" panose="020B0503020203060203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F50F9B1-6601-4F64-BFE9-E270FBB04485}"/>
              </a:ext>
            </a:extLst>
          </p:cNvPr>
          <p:cNvSpPr txBox="1"/>
          <p:nvPr/>
        </p:nvSpPr>
        <p:spPr>
          <a:xfrm>
            <a:off x="182170" y="3618434"/>
            <a:ext cx="2538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(-)  Phénomène de Gibbs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DBEE6F-8881-4F40-85ED-321BCD5E20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8073"/>
          <a:stretch/>
        </p:blipFill>
        <p:spPr>
          <a:xfrm>
            <a:off x="3714176" y="1578995"/>
            <a:ext cx="5418972" cy="25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D813CD-FD87-4411-A49B-034FD2260A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8739"/>
          <a:stretch/>
        </p:blipFill>
        <p:spPr>
          <a:xfrm>
            <a:off x="3714176" y="4266000"/>
            <a:ext cx="5389515" cy="2592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7246084-C2CF-4656-B04C-09194B81AF8C}"/>
              </a:ext>
            </a:extLst>
          </p:cNvPr>
          <p:cNvSpPr txBox="1"/>
          <p:nvPr/>
        </p:nvSpPr>
        <p:spPr>
          <a:xfrm rot="16200000">
            <a:off x="2334917" y="2088308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FSE Radiale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B7EA1DA-6CF6-4AA6-A8DE-05F1EEBE8331}"/>
              </a:ext>
            </a:extLst>
          </p:cNvPr>
          <p:cNvSpPr txBox="1"/>
          <p:nvPr/>
        </p:nvSpPr>
        <p:spPr>
          <a:xfrm rot="16200000">
            <a:off x="2367648" y="4803957"/>
            <a:ext cx="234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FSE Tangentielle</a:t>
            </a:r>
          </a:p>
        </p:txBody>
      </p:sp>
    </p:spTree>
    <p:extLst>
      <p:ext uri="{BB962C8B-B14F-4D97-AF65-F5344CB8AC3E}">
        <p14:creationId xmlns:p14="http://schemas.microsoft.com/office/powerpoint/2010/main" val="4180285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ADC459-32E4-4BC7-B3C5-CA5C12AE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73" name="Oval 1029">
            <a:extLst>
              <a:ext uri="{FF2B5EF4-FFF2-40B4-BE49-F238E27FC236}">
                <a16:creationId xmlns:a16="http://schemas.microsoft.com/office/drawing/2014/main" id="{A895DAD4-684A-4C59-8A6B-CB2A9BBFC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5" y="1439064"/>
            <a:ext cx="4781550" cy="478155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>
            <a:solidFill>
              <a:sysClr val="window" lastClr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74" name="Oval 1030">
            <a:extLst>
              <a:ext uri="{FF2B5EF4-FFF2-40B4-BE49-F238E27FC236}">
                <a16:creationId xmlns:a16="http://schemas.microsoft.com/office/drawing/2014/main" id="{46BABB17-2598-44FC-8594-9D5B4B376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1758674"/>
            <a:ext cx="4038600" cy="4038600"/>
          </a:xfrm>
          <a:prstGeom prst="ellipse">
            <a:avLst/>
          </a:prstGeom>
          <a:solidFill>
            <a:sysClr val="window" lastClr="FFFFFF"/>
          </a:solidFill>
          <a:ln w="12700">
            <a:solidFill>
              <a:sysClr val="window" lastClr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75" name="Rectangle 1195">
            <a:extLst>
              <a:ext uri="{FF2B5EF4-FFF2-40B4-BE49-F238E27FC236}">
                <a16:creationId xmlns:a16="http://schemas.microsoft.com/office/drawing/2014/main" id="{6064F913-F973-4581-8D61-DB37A6AE51F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70208" y="5390282"/>
            <a:ext cx="411644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76" name="Rectangle 1195">
            <a:extLst>
              <a:ext uri="{FF2B5EF4-FFF2-40B4-BE49-F238E27FC236}">
                <a16:creationId xmlns:a16="http://schemas.microsoft.com/office/drawing/2014/main" id="{CE69172A-7190-42B3-84D1-30E5D58E81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69609" y="1736655"/>
            <a:ext cx="411644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77" name="Rectangle 1195">
            <a:extLst>
              <a:ext uri="{FF2B5EF4-FFF2-40B4-BE49-F238E27FC236}">
                <a16:creationId xmlns:a16="http://schemas.microsoft.com/office/drawing/2014/main" id="{DA616CE1-91F3-45C4-830E-3E5ADD528A9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194136" y="3560099"/>
            <a:ext cx="411644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78" name="Rectangle 1195">
            <a:extLst>
              <a:ext uri="{FF2B5EF4-FFF2-40B4-BE49-F238E27FC236}">
                <a16:creationId xmlns:a16="http://schemas.microsoft.com/office/drawing/2014/main" id="{3C51C159-F632-4D70-82FB-0B7F8531ED4F}"/>
              </a:ext>
            </a:extLst>
          </p:cNvPr>
          <p:cNvSpPr>
            <a:spLocks noChangeArrowheads="1"/>
          </p:cNvSpPr>
          <p:nvPr/>
        </p:nvSpPr>
        <p:spPr bwMode="auto">
          <a:xfrm rot="12626119">
            <a:off x="5966884" y="4452916"/>
            <a:ext cx="411644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79" name="Rectangle 1195">
            <a:extLst>
              <a:ext uri="{FF2B5EF4-FFF2-40B4-BE49-F238E27FC236}">
                <a16:creationId xmlns:a16="http://schemas.microsoft.com/office/drawing/2014/main" id="{EC1599DF-A897-4D52-9A77-9A60B921A847}"/>
              </a:ext>
            </a:extLst>
          </p:cNvPr>
          <p:cNvSpPr>
            <a:spLocks noChangeArrowheads="1"/>
          </p:cNvSpPr>
          <p:nvPr/>
        </p:nvSpPr>
        <p:spPr bwMode="auto">
          <a:xfrm rot="13905525">
            <a:off x="5415872" y="5109654"/>
            <a:ext cx="411644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80" name="Rectangle 1195">
            <a:extLst>
              <a:ext uri="{FF2B5EF4-FFF2-40B4-BE49-F238E27FC236}">
                <a16:creationId xmlns:a16="http://schemas.microsoft.com/office/drawing/2014/main" id="{90A0FD46-C7D8-4C24-8473-560042BAE179}"/>
              </a:ext>
            </a:extLst>
          </p:cNvPr>
          <p:cNvSpPr>
            <a:spLocks noChangeArrowheads="1"/>
          </p:cNvSpPr>
          <p:nvPr/>
        </p:nvSpPr>
        <p:spPr bwMode="auto">
          <a:xfrm rot="9175219">
            <a:off x="5988312" y="2694420"/>
            <a:ext cx="411644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81" name="Rectangle 1195">
            <a:extLst>
              <a:ext uri="{FF2B5EF4-FFF2-40B4-BE49-F238E27FC236}">
                <a16:creationId xmlns:a16="http://schemas.microsoft.com/office/drawing/2014/main" id="{C3F959F6-88FF-4B72-BE7C-5B45C0FF3A3A}"/>
              </a:ext>
            </a:extLst>
          </p:cNvPr>
          <p:cNvSpPr>
            <a:spLocks noChangeArrowheads="1"/>
          </p:cNvSpPr>
          <p:nvPr/>
        </p:nvSpPr>
        <p:spPr bwMode="auto">
          <a:xfrm rot="7438629">
            <a:off x="5402350" y="2041826"/>
            <a:ext cx="411644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82" name="Rectangle 1195">
            <a:extLst>
              <a:ext uri="{FF2B5EF4-FFF2-40B4-BE49-F238E27FC236}">
                <a16:creationId xmlns:a16="http://schemas.microsoft.com/office/drawing/2014/main" id="{B5A6E8C4-7199-4064-BCD0-19B183BDE10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543231" y="3568176"/>
            <a:ext cx="445582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83" name="Rectangle 1195">
            <a:extLst>
              <a:ext uri="{FF2B5EF4-FFF2-40B4-BE49-F238E27FC236}">
                <a16:creationId xmlns:a16="http://schemas.microsoft.com/office/drawing/2014/main" id="{FC85BA75-6FD0-4A6D-B27A-869356903E3E}"/>
              </a:ext>
            </a:extLst>
          </p:cNvPr>
          <p:cNvSpPr>
            <a:spLocks noChangeArrowheads="1"/>
          </p:cNvSpPr>
          <p:nvPr/>
        </p:nvSpPr>
        <p:spPr bwMode="auto">
          <a:xfrm rot="7214956" flipH="1">
            <a:off x="3501707" y="5167917"/>
            <a:ext cx="411644" cy="435331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84" name="Rectangle 1195">
            <a:extLst>
              <a:ext uri="{FF2B5EF4-FFF2-40B4-BE49-F238E27FC236}">
                <a16:creationId xmlns:a16="http://schemas.microsoft.com/office/drawing/2014/main" id="{6CAF6425-A148-44E9-AF0F-6362C318A838}"/>
              </a:ext>
            </a:extLst>
          </p:cNvPr>
          <p:cNvSpPr>
            <a:spLocks noChangeArrowheads="1"/>
          </p:cNvSpPr>
          <p:nvPr/>
        </p:nvSpPr>
        <p:spPr bwMode="auto">
          <a:xfrm rot="8745527" flipH="1">
            <a:off x="2823723" y="4515692"/>
            <a:ext cx="445582" cy="455249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85" name="Rectangle 1195">
            <a:extLst>
              <a:ext uri="{FF2B5EF4-FFF2-40B4-BE49-F238E27FC236}">
                <a16:creationId xmlns:a16="http://schemas.microsoft.com/office/drawing/2014/main" id="{329ADBB7-B926-49C2-B7B7-5D3381DE93CF}"/>
              </a:ext>
            </a:extLst>
          </p:cNvPr>
          <p:cNvSpPr>
            <a:spLocks noChangeArrowheads="1"/>
          </p:cNvSpPr>
          <p:nvPr/>
        </p:nvSpPr>
        <p:spPr bwMode="auto">
          <a:xfrm rot="14659190" flipH="1">
            <a:off x="3499003" y="1961831"/>
            <a:ext cx="445582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sp>
        <p:nvSpPr>
          <p:cNvPr id="86" name="Rectangle 1195">
            <a:extLst>
              <a:ext uri="{FF2B5EF4-FFF2-40B4-BE49-F238E27FC236}">
                <a16:creationId xmlns:a16="http://schemas.microsoft.com/office/drawing/2014/main" id="{9862E2CB-5BC9-416E-8886-9A71AEE7F4FE}"/>
              </a:ext>
            </a:extLst>
          </p:cNvPr>
          <p:cNvSpPr>
            <a:spLocks noChangeArrowheads="1"/>
          </p:cNvSpPr>
          <p:nvPr/>
        </p:nvSpPr>
        <p:spPr bwMode="auto">
          <a:xfrm rot="12834629" flipH="1">
            <a:off x="2804523" y="2602463"/>
            <a:ext cx="467404" cy="423222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Text Regular" panose="020B0503020203060203" pitchFamily="34" charset="0"/>
              <a:cs typeface="+mn-cs"/>
            </a:endParaRPr>
          </a:p>
        </p:txBody>
      </p: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4B53CB76-A16F-4C84-8873-28DF215FBDF3}"/>
              </a:ext>
            </a:extLst>
          </p:cNvPr>
          <p:cNvGrpSpPr/>
          <p:nvPr/>
        </p:nvGrpSpPr>
        <p:grpSpPr>
          <a:xfrm>
            <a:off x="3202605" y="5006447"/>
            <a:ext cx="231933" cy="221651"/>
            <a:chOff x="5459956" y="3910444"/>
            <a:chExt cx="334850" cy="320005"/>
          </a:xfrm>
        </p:grpSpPr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200A0933-F82B-4FDF-B4BB-8F758FFB0CE8}"/>
                </a:ext>
              </a:extLst>
            </p:cNvPr>
            <p:cNvSpPr/>
            <p:nvPr/>
          </p:nvSpPr>
          <p:spPr>
            <a:xfrm>
              <a:off x="5459956" y="3910444"/>
              <a:ext cx="334850" cy="320005"/>
            </a:xfrm>
            <a:prstGeom prst="ellipse">
              <a:avLst/>
            </a:prstGeom>
            <a:solidFill>
              <a:srgbClr val="FF000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id="{264F9FD0-EDF2-4264-8F64-70BACD18BDBA}"/>
                </a:ext>
              </a:extLst>
            </p:cNvPr>
            <p:cNvCxnSpPr>
              <a:stCxn id="126" idx="0"/>
              <a:endCxn id="126" idx="4"/>
            </p:cNvCxnSpPr>
            <p:nvPr/>
          </p:nvCxnSpPr>
          <p:spPr>
            <a:xfrm>
              <a:off x="5627381" y="3910444"/>
              <a:ext cx="0" cy="320005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DC4A9D4C-6C94-41A9-A807-4753B35DDA82}"/>
                </a:ext>
              </a:extLst>
            </p:cNvPr>
            <p:cNvCxnSpPr>
              <a:stCxn id="126" idx="2"/>
              <a:endCxn id="126" idx="6"/>
            </p:cNvCxnSpPr>
            <p:nvPr/>
          </p:nvCxnSpPr>
          <p:spPr>
            <a:xfrm>
              <a:off x="5459956" y="4070447"/>
              <a:ext cx="334850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C856557E-E864-4507-951A-90D5667872B2}"/>
              </a:ext>
            </a:extLst>
          </p:cNvPr>
          <p:cNvGrpSpPr/>
          <p:nvPr/>
        </p:nvGrpSpPr>
        <p:grpSpPr>
          <a:xfrm>
            <a:off x="4052890" y="5458398"/>
            <a:ext cx="231933" cy="221651"/>
            <a:chOff x="4000361" y="2780737"/>
            <a:chExt cx="231933" cy="221651"/>
          </a:xfrm>
        </p:grpSpPr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71C30633-99CF-43F0-89DD-5CD6E4A2528A}"/>
                </a:ext>
              </a:extLst>
            </p:cNvPr>
            <p:cNvSpPr/>
            <p:nvPr/>
          </p:nvSpPr>
          <p:spPr>
            <a:xfrm>
              <a:off x="4000361" y="2780737"/>
              <a:ext cx="231933" cy="221651"/>
            </a:xfrm>
            <a:prstGeom prst="ellipse">
              <a:avLst/>
            </a:prstGeom>
            <a:solidFill>
              <a:srgbClr val="FF000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75BF0B77-A4A7-4589-AA64-8B82841A9928}"/>
                </a:ext>
              </a:extLst>
            </p:cNvPr>
            <p:cNvSpPr/>
            <p:nvPr/>
          </p:nvSpPr>
          <p:spPr>
            <a:xfrm>
              <a:off x="4099701" y="2874936"/>
              <a:ext cx="45719" cy="45719"/>
            </a:xfrm>
            <a:prstGeom prst="ellipse">
              <a:avLst/>
            </a:prstGeom>
            <a:solidFill>
              <a:sysClr val="windowText" lastClr="000000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9217A141-E8AF-479F-824D-C3470447E981}"/>
              </a:ext>
            </a:extLst>
          </p:cNvPr>
          <p:cNvGrpSpPr/>
          <p:nvPr/>
        </p:nvGrpSpPr>
        <p:grpSpPr>
          <a:xfrm>
            <a:off x="5041234" y="1910050"/>
            <a:ext cx="231933" cy="221651"/>
            <a:chOff x="4000361" y="2780737"/>
            <a:chExt cx="231933" cy="221651"/>
          </a:xfrm>
        </p:grpSpPr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98E244F1-330A-4279-AFAE-B152D9BA81D8}"/>
                </a:ext>
              </a:extLst>
            </p:cNvPr>
            <p:cNvSpPr/>
            <p:nvPr/>
          </p:nvSpPr>
          <p:spPr>
            <a:xfrm>
              <a:off x="4000361" y="2780737"/>
              <a:ext cx="231933" cy="221651"/>
            </a:xfrm>
            <a:prstGeom prst="ellipse">
              <a:avLst/>
            </a:prstGeom>
            <a:solidFill>
              <a:srgbClr val="FF000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405661E9-B4C8-4495-90A3-1FD245AE2113}"/>
                </a:ext>
              </a:extLst>
            </p:cNvPr>
            <p:cNvSpPr/>
            <p:nvPr/>
          </p:nvSpPr>
          <p:spPr>
            <a:xfrm>
              <a:off x="4099701" y="2874936"/>
              <a:ext cx="45719" cy="45719"/>
            </a:xfrm>
            <a:prstGeom prst="ellipse">
              <a:avLst/>
            </a:prstGeom>
            <a:solidFill>
              <a:sysClr val="windowText" lastClr="000000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E40630AA-AFBB-460D-B712-89A75E2DD42B}"/>
              </a:ext>
            </a:extLst>
          </p:cNvPr>
          <p:cNvGrpSpPr/>
          <p:nvPr/>
        </p:nvGrpSpPr>
        <p:grpSpPr>
          <a:xfrm>
            <a:off x="5850181" y="2426765"/>
            <a:ext cx="231934" cy="221651"/>
            <a:chOff x="5459955" y="3910444"/>
            <a:chExt cx="334851" cy="320005"/>
          </a:xfrm>
        </p:grpSpPr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CB9E6CB9-8F2B-45BD-94EE-BB9D8AE3F0E8}"/>
                </a:ext>
              </a:extLst>
            </p:cNvPr>
            <p:cNvSpPr/>
            <p:nvPr/>
          </p:nvSpPr>
          <p:spPr>
            <a:xfrm>
              <a:off x="5459956" y="3910444"/>
              <a:ext cx="334850" cy="320005"/>
            </a:xfrm>
            <a:prstGeom prst="ellipse">
              <a:avLst/>
            </a:prstGeom>
            <a:solidFill>
              <a:srgbClr val="FF000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956C5590-2C85-4245-B337-221401479334}"/>
                </a:ext>
              </a:extLst>
            </p:cNvPr>
            <p:cNvCxnSpPr>
              <a:stCxn id="119" idx="0"/>
              <a:endCxn id="119" idx="4"/>
            </p:cNvCxnSpPr>
            <p:nvPr/>
          </p:nvCxnSpPr>
          <p:spPr>
            <a:xfrm>
              <a:off x="5627381" y="3910444"/>
              <a:ext cx="0" cy="320005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FB3320DD-DE39-4513-A73A-DBDD9ED1DBEE}"/>
                </a:ext>
              </a:extLst>
            </p:cNvPr>
            <p:cNvCxnSpPr>
              <a:stCxn id="119" idx="2"/>
              <a:endCxn id="119" idx="6"/>
            </p:cNvCxnSpPr>
            <p:nvPr/>
          </p:nvCxnSpPr>
          <p:spPr>
            <a:xfrm>
              <a:off x="5459955" y="4070450"/>
              <a:ext cx="334849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4E1A316A-C2A9-4BC5-B674-4FDBED9077DE}"/>
              </a:ext>
            </a:extLst>
          </p:cNvPr>
          <p:cNvGrpSpPr/>
          <p:nvPr/>
        </p:nvGrpSpPr>
        <p:grpSpPr>
          <a:xfrm>
            <a:off x="5840911" y="4916454"/>
            <a:ext cx="231933" cy="221651"/>
            <a:chOff x="2190642" y="5673195"/>
            <a:chExt cx="231933" cy="221651"/>
          </a:xfrm>
        </p:grpSpPr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0FDC6095-3EA7-4EEA-AEC2-98CA7E1D0820}"/>
                </a:ext>
              </a:extLst>
            </p:cNvPr>
            <p:cNvSpPr/>
            <p:nvPr/>
          </p:nvSpPr>
          <p:spPr>
            <a:xfrm>
              <a:off x="2190642" y="5673195"/>
              <a:ext cx="231933" cy="221651"/>
            </a:xfrm>
            <a:prstGeom prst="ellipse">
              <a:avLst/>
            </a:prstGeom>
            <a:solidFill>
              <a:srgbClr val="0069A1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35FB283C-2DC3-48B2-A6FA-1589F7827B5C}"/>
                </a:ext>
              </a:extLst>
            </p:cNvPr>
            <p:cNvSpPr/>
            <p:nvPr/>
          </p:nvSpPr>
          <p:spPr>
            <a:xfrm>
              <a:off x="2289982" y="5767394"/>
              <a:ext cx="45719" cy="45719"/>
            </a:xfrm>
            <a:prstGeom prst="ellipse">
              <a:avLst/>
            </a:prstGeom>
            <a:solidFill>
              <a:sysClr val="windowText" lastClr="000000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22856D45-47CD-48FB-A544-146CC927D453}"/>
              </a:ext>
            </a:extLst>
          </p:cNvPr>
          <p:cNvGrpSpPr/>
          <p:nvPr/>
        </p:nvGrpSpPr>
        <p:grpSpPr>
          <a:xfrm>
            <a:off x="3234267" y="2318229"/>
            <a:ext cx="231933" cy="221651"/>
            <a:chOff x="2190642" y="5673195"/>
            <a:chExt cx="231933" cy="221651"/>
          </a:xfrm>
        </p:grpSpPr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5E798951-FA58-428D-B4B3-AD093F791128}"/>
                </a:ext>
              </a:extLst>
            </p:cNvPr>
            <p:cNvSpPr/>
            <p:nvPr/>
          </p:nvSpPr>
          <p:spPr>
            <a:xfrm>
              <a:off x="2190642" y="5673195"/>
              <a:ext cx="231933" cy="221651"/>
            </a:xfrm>
            <a:prstGeom prst="ellipse">
              <a:avLst/>
            </a:prstGeom>
            <a:solidFill>
              <a:srgbClr val="0069A1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BAB79AC2-59A7-40A2-A0C4-B2A17D7C20AF}"/>
                </a:ext>
              </a:extLst>
            </p:cNvPr>
            <p:cNvSpPr/>
            <p:nvPr/>
          </p:nvSpPr>
          <p:spPr>
            <a:xfrm>
              <a:off x="2289982" y="5767394"/>
              <a:ext cx="45719" cy="45719"/>
            </a:xfrm>
            <a:prstGeom prst="ellipse">
              <a:avLst/>
            </a:prstGeom>
            <a:solidFill>
              <a:sysClr val="windowText" lastClr="000000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</p:grp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2C5DD48B-448C-4AAD-9694-34A2C8791E7F}"/>
              </a:ext>
            </a:extLst>
          </p:cNvPr>
          <p:cNvGrpSpPr/>
          <p:nvPr/>
        </p:nvGrpSpPr>
        <p:grpSpPr>
          <a:xfrm>
            <a:off x="5029610" y="5393545"/>
            <a:ext cx="231934" cy="221651"/>
            <a:chOff x="2232586" y="2397747"/>
            <a:chExt cx="231934" cy="221651"/>
          </a:xfrm>
        </p:grpSpPr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BE289557-ED41-47B5-B393-0E01C54B2B3E}"/>
                </a:ext>
              </a:extLst>
            </p:cNvPr>
            <p:cNvSpPr/>
            <p:nvPr/>
          </p:nvSpPr>
          <p:spPr>
            <a:xfrm>
              <a:off x="2232587" y="2397747"/>
              <a:ext cx="231933" cy="221651"/>
            </a:xfrm>
            <a:prstGeom prst="ellipse">
              <a:avLst/>
            </a:prstGeom>
            <a:solidFill>
              <a:srgbClr val="146194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B7AEB705-582A-4311-BD7A-B186B737E013}"/>
                </a:ext>
              </a:extLst>
            </p:cNvPr>
            <p:cNvCxnSpPr>
              <a:stCxn id="112" idx="0"/>
              <a:endCxn id="112" idx="4"/>
            </p:cNvCxnSpPr>
            <p:nvPr/>
          </p:nvCxnSpPr>
          <p:spPr>
            <a:xfrm>
              <a:off x="2348553" y="2397747"/>
              <a:ext cx="0" cy="221651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C7B94CE9-3F63-4291-B9B6-E9CD1FB1501C}"/>
                </a:ext>
              </a:extLst>
            </p:cNvPr>
            <p:cNvCxnSpPr>
              <a:stCxn id="112" idx="2"/>
              <a:endCxn id="112" idx="6"/>
            </p:cNvCxnSpPr>
            <p:nvPr/>
          </p:nvCxnSpPr>
          <p:spPr>
            <a:xfrm>
              <a:off x="2232586" y="2508575"/>
              <a:ext cx="231933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4E018EE0-DDBB-4199-834F-D10749C8DF7A}"/>
              </a:ext>
            </a:extLst>
          </p:cNvPr>
          <p:cNvGrpSpPr/>
          <p:nvPr/>
        </p:nvGrpSpPr>
        <p:grpSpPr>
          <a:xfrm>
            <a:off x="6216679" y="4133558"/>
            <a:ext cx="231933" cy="221651"/>
            <a:chOff x="2813161" y="2487372"/>
            <a:chExt cx="231933" cy="221651"/>
          </a:xfrm>
        </p:grpSpPr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3E86A2B2-DEAF-44F3-B971-7215F2BD68F2}"/>
                </a:ext>
              </a:extLst>
            </p:cNvPr>
            <p:cNvSpPr/>
            <p:nvPr/>
          </p:nvSpPr>
          <p:spPr>
            <a:xfrm>
              <a:off x="2813161" y="2487372"/>
              <a:ext cx="231933" cy="221651"/>
            </a:xfrm>
            <a:prstGeom prst="ellipse">
              <a:avLst/>
            </a:prstGeom>
            <a:solidFill>
              <a:srgbClr val="00B05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E743B55F-41DB-42B5-98B9-3AAC97434A42}"/>
                </a:ext>
              </a:extLst>
            </p:cNvPr>
            <p:cNvSpPr/>
            <p:nvPr/>
          </p:nvSpPr>
          <p:spPr>
            <a:xfrm>
              <a:off x="2906107" y="2578374"/>
              <a:ext cx="54640" cy="45719"/>
            </a:xfrm>
            <a:prstGeom prst="ellipse">
              <a:avLst/>
            </a:prstGeom>
            <a:solidFill>
              <a:sysClr val="windowText" lastClr="000000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EDF81DE9-0799-4CBE-9103-7AD4D9E05BD5}"/>
              </a:ext>
            </a:extLst>
          </p:cNvPr>
          <p:cNvGrpSpPr/>
          <p:nvPr/>
        </p:nvGrpSpPr>
        <p:grpSpPr>
          <a:xfrm>
            <a:off x="4106879" y="1876448"/>
            <a:ext cx="231934" cy="221651"/>
            <a:chOff x="2232586" y="2397747"/>
            <a:chExt cx="231934" cy="221651"/>
          </a:xfrm>
        </p:grpSpPr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5181BBEE-B04F-4FDE-9433-8E1E4745C775}"/>
                </a:ext>
              </a:extLst>
            </p:cNvPr>
            <p:cNvSpPr/>
            <p:nvPr/>
          </p:nvSpPr>
          <p:spPr>
            <a:xfrm>
              <a:off x="2232587" y="2397747"/>
              <a:ext cx="231933" cy="221651"/>
            </a:xfrm>
            <a:prstGeom prst="ellipse">
              <a:avLst/>
            </a:prstGeom>
            <a:solidFill>
              <a:srgbClr val="146194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51BF35A9-CD35-4A19-967A-E68CAABB7B8F}"/>
                </a:ext>
              </a:extLst>
            </p:cNvPr>
            <p:cNvCxnSpPr>
              <a:stCxn id="107" idx="0"/>
              <a:endCxn id="107" idx="4"/>
            </p:cNvCxnSpPr>
            <p:nvPr/>
          </p:nvCxnSpPr>
          <p:spPr>
            <a:xfrm>
              <a:off x="2348553" y="2397747"/>
              <a:ext cx="0" cy="221651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E50FDDDC-AC47-4656-BEEF-F4EC98180594}"/>
                </a:ext>
              </a:extLst>
            </p:cNvPr>
            <p:cNvCxnSpPr>
              <a:stCxn id="107" idx="2"/>
              <a:endCxn id="107" idx="6"/>
            </p:cNvCxnSpPr>
            <p:nvPr/>
          </p:nvCxnSpPr>
          <p:spPr>
            <a:xfrm>
              <a:off x="2232586" y="2508575"/>
              <a:ext cx="231933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FCA266F3-B4A8-4221-AB50-2EE1303AB51E}"/>
              </a:ext>
            </a:extLst>
          </p:cNvPr>
          <p:cNvGrpSpPr/>
          <p:nvPr/>
        </p:nvGrpSpPr>
        <p:grpSpPr>
          <a:xfrm>
            <a:off x="2729924" y="3161567"/>
            <a:ext cx="231933" cy="221651"/>
            <a:chOff x="2813161" y="2487372"/>
            <a:chExt cx="231933" cy="221651"/>
          </a:xfrm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7B0205CD-93BB-46D0-9B50-E09564959D05}"/>
                </a:ext>
              </a:extLst>
            </p:cNvPr>
            <p:cNvSpPr/>
            <p:nvPr/>
          </p:nvSpPr>
          <p:spPr>
            <a:xfrm>
              <a:off x="2813161" y="2487372"/>
              <a:ext cx="231933" cy="221651"/>
            </a:xfrm>
            <a:prstGeom prst="ellipse">
              <a:avLst/>
            </a:prstGeom>
            <a:solidFill>
              <a:srgbClr val="00B05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E6FC0CA2-54C7-4620-ABB0-8A8BE5B87071}"/>
                </a:ext>
              </a:extLst>
            </p:cNvPr>
            <p:cNvSpPr/>
            <p:nvPr/>
          </p:nvSpPr>
          <p:spPr>
            <a:xfrm>
              <a:off x="2906107" y="2578374"/>
              <a:ext cx="54640" cy="45719"/>
            </a:xfrm>
            <a:prstGeom prst="ellipse">
              <a:avLst/>
            </a:prstGeom>
            <a:solidFill>
              <a:sysClr val="windowText" lastClr="000000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B69E3A0A-BF5D-440D-AC16-8ADA742AD54D}"/>
              </a:ext>
            </a:extLst>
          </p:cNvPr>
          <p:cNvGrpSpPr/>
          <p:nvPr/>
        </p:nvGrpSpPr>
        <p:grpSpPr>
          <a:xfrm>
            <a:off x="2685670" y="4174384"/>
            <a:ext cx="231934" cy="221651"/>
            <a:chOff x="2146687" y="2002438"/>
            <a:chExt cx="231934" cy="221651"/>
          </a:xfrm>
        </p:grpSpPr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6CA693C9-2893-404A-A1F9-B6F36F3F151A}"/>
                </a:ext>
              </a:extLst>
            </p:cNvPr>
            <p:cNvSpPr/>
            <p:nvPr/>
          </p:nvSpPr>
          <p:spPr>
            <a:xfrm>
              <a:off x="2146688" y="2002438"/>
              <a:ext cx="231933" cy="221651"/>
            </a:xfrm>
            <a:prstGeom prst="ellipse">
              <a:avLst/>
            </a:prstGeom>
            <a:solidFill>
              <a:srgbClr val="00B05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838A3269-1ECB-4B35-964E-3888D7FE70AF}"/>
                </a:ext>
              </a:extLst>
            </p:cNvPr>
            <p:cNvCxnSpPr>
              <a:stCxn id="102" idx="0"/>
              <a:endCxn id="102" idx="4"/>
            </p:cNvCxnSpPr>
            <p:nvPr/>
          </p:nvCxnSpPr>
          <p:spPr>
            <a:xfrm>
              <a:off x="2262654" y="2002438"/>
              <a:ext cx="0" cy="221651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498CCC5C-4224-49DB-AEF4-534DD86FC5EC}"/>
                </a:ext>
              </a:extLst>
            </p:cNvPr>
            <p:cNvCxnSpPr>
              <a:stCxn id="102" idx="2"/>
              <a:endCxn id="102" idx="6"/>
            </p:cNvCxnSpPr>
            <p:nvPr/>
          </p:nvCxnSpPr>
          <p:spPr>
            <a:xfrm>
              <a:off x="2146687" y="2113266"/>
              <a:ext cx="231933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64A4C43F-C847-46E6-9C37-791A74E33A52}"/>
              </a:ext>
            </a:extLst>
          </p:cNvPr>
          <p:cNvGrpSpPr/>
          <p:nvPr/>
        </p:nvGrpSpPr>
        <p:grpSpPr>
          <a:xfrm>
            <a:off x="6248918" y="3205086"/>
            <a:ext cx="231934" cy="221651"/>
            <a:chOff x="2146687" y="2002438"/>
            <a:chExt cx="231934" cy="221651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19A7C779-8D03-4147-9464-B2AA47FBB19F}"/>
                </a:ext>
              </a:extLst>
            </p:cNvPr>
            <p:cNvSpPr/>
            <p:nvPr/>
          </p:nvSpPr>
          <p:spPr>
            <a:xfrm>
              <a:off x="2146688" y="2002438"/>
              <a:ext cx="231933" cy="221651"/>
            </a:xfrm>
            <a:prstGeom prst="ellipse">
              <a:avLst/>
            </a:prstGeom>
            <a:solidFill>
              <a:srgbClr val="00B050"/>
            </a:solidFill>
            <a:ln w="15875" cap="rnd" cmpd="sng" algn="ctr">
              <a:solidFill>
                <a:srgbClr val="052F61">
                  <a:shade val="50000"/>
                  <a:hueMod val="94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Text Regular" panose="020B0503020203060203" pitchFamily="34" charset="0"/>
                <a:cs typeface="+mn-cs"/>
              </a:endParaRPr>
            </a:p>
          </p:txBody>
        </p: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B2EA8959-CF54-48B5-819B-70A52C600FAB}"/>
                </a:ext>
              </a:extLst>
            </p:cNvPr>
            <p:cNvCxnSpPr>
              <a:stCxn id="99" idx="0"/>
              <a:endCxn id="99" idx="4"/>
            </p:cNvCxnSpPr>
            <p:nvPr/>
          </p:nvCxnSpPr>
          <p:spPr>
            <a:xfrm>
              <a:off x="2262654" y="2002438"/>
              <a:ext cx="0" cy="221651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9BBD21ED-D55B-4214-8223-ECE9C3A29920}"/>
                </a:ext>
              </a:extLst>
            </p:cNvPr>
            <p:cNvCxnSpPr>
              <a:stCxn id="99" idx="2"/>
              <a:endCxn id="99" idx="6"/>
            </p:cNvCxnSpPr>
            <p:nvPr/>
          </p:nvCxnSpPr>
          <p:spPr>
            <a:xfrm>
              <a:off x="2146687" y="2113266"/>
              <a:ext cx="231933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>
                  <a:alpha val="60000"/>
                </a:sysClr>
              </a:solidFill>
              <a:prstDash val="soli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Oval 1029">
                <a:extLst>
                  <a:ext uri="{FF2B5EF4-FFF2-40B4-BE49-F238E27FC236}">
                    <a16:creationId xmlns:a16="http://schemas.microsoft.com/office/drawing/2014/main" id="{5CD21861-4A65-4295-A6F6-2366AA105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6772" y="2506452"/>
                <a:ext cx="2575113" cy="2575113"/>
              </a:xfrm>
              <a:prstGeom prst="ellipse">
                <a:avLst/>
              </a:prstGeom>
              <a:solidFill>
                <a:sysClr val="window" lastClr="FFFFFF">
                  <a:lumMod val="65000"/>
                </a:sysClr>
              </a:solid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altLang="fr-F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fr-FR" altLang="fr-FR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Brandon Text Regular" panose="020B0503020203060203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129" name="Oval 1029">
                <a:extLst>
                  <a:ext uri="{FF2B5EF4-FFF2-40B4-BE49-F238E27FC236}">
                    <a16:creationId xmlns:a16="http://schemas.microsoft.com/office/drawing/2014/main" id="{5CD21861-4A65-4295-A6F6-2366AA1053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86772" y="2506452"/>
                <a:ext cx="2575113" cy="2575113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ysClr val="window" lastClr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Arc plein 140">
            <a:extLst>
              <a:ext uri="{FF2B5EF4-FFF2-40B4-BE49-F238E27FC236}">
                <a16:creationId xmlns:a16="http://schemas.microsoft.com/office/drawing/2014/main" id="{53CF36F9-F07F-4DAA-A80B-6B911DB10BB7}"/>
              </a:ext>
            </a:extLst>
          </p:cNvPr>
          <p:cNvSpPr/>
          <p:nvPr/>
        </p:nvSpPr>
        <p:spPr>
          <a:xfrm>
            <a:off x="3290634" y="2508181"/>
            <a:ext cx="2556000" cy="2592000"/>
          </a:xfrm>
          <a:prstGeom prst="blockArc">
            <a:avLst>
              <a:gd name="adj1" fmla="val 16230194"/>
              <a:gd name="adj2" fmla="val 16223729"/>
              <a:gd name="adj3" fmla="val 6964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/>
              </a:solidFill>
              <a:latin typeface="Brandon Text Regular" panose="020B0503020203060203" pitchFamily="34" charset="0"/>
            </a:endParaRPr>
          </a:p>
        </p:txBody>
      </p:sp>
      <p:sp>
        <p:nvSpPr>
          <p:cNvPr id="145" name="Organigramme : Connecteur 144">
            <a:extLst>
              <a:ext uri="{FF2B5EF4-FFF2-40B4-BE49-F238E27FC236}">
                <a16:creationId xmlns:a16="http://schemas.microsoft.com/office/drawing/2014/main" id="{BB1E9FD2-7B3F-40AA-8430-A9EDCD7FA780}"/>
              </a:ext>
            </a:extLst>
          </p:cNvPr>
          <p:cNvSpPr/>
          <p:nvPr/>
        </p:nvSpPr>
        <p:spPr>
          <a:xfrm>
            <a:off x="4372791" y="3594825"/>
            <a:ext cx="411645" cy="40077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  <a:latin typeface="Brandon Text Regular" panose="020B0503020203060203" pitchFamily="34" charset="0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9A97F5D-3F99-4899-AEBD-EF44BC5AAF8E}"/>
              </a:ext>
            </a:extLst>
          </p:cNvPr>
          <p:cNvCxnSpPr>
            <a:cxnSpLocks/>
          </p:cNvCxnSpPr>
          <p:nvPr/>
        </p:nvCxnSpPr>
        <p:spPr>
          <a:xfrm flipV="1">
            <a:off x="4572000" y="1439064"/>
            <a:ext cx="1584176" cy="2328422"/>
          </a:xfrm>
          <a:prstGeom prst="straightConnector1">
            <a:avLst/>
          </a:prstGeom>
          <a:ln>
            <a:prstDash val="dash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0BA9360E-0ECE-4FA6-8819-8A75A7A4809D}"/>
              </a:ext>
            </a:extLst>
          </p:cNvPr>
          <p:cNvCxnSpPr>
            <a:cxnSpLocks/>
          </p:cNvCxnSpPr>
          <p:nvPr/>
        </p:nvCxnSpPr>
        <p:spPr>
          <a:xfrm>
            <a:off x="4572000" y="3767486"/>
            <a:ext cx="3683265" cy="0"/>
          </a:xfrm>
          <a:prstGeom prst="straightConnector1">
            <a:avLst/>
          </a:prstGeom>
          <a:ln>
            <a:prstDash val="dash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9E52AA7C-C94E-486C-887D-D402139F5C1C}"/>
              </a:ext>
            </a:extLst>
          </p:cNvPr>
          <p:cNvSpPr/>
          <p:nvPr/>
        </p:nvSpPr>
        <p:spPr>
          <a:xfrm rot="1653017">
            <a:off x="4384240" y="3101815"/>
            <a:ext cx="914400" cy="914400"/>
          </a:xfrm>
          <a:prstGeom prst="arc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Brandon Text Regular" panose="020B050302020306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4913969-1E8E-432B-950B-C39AC77BCEAE}"/>
                  </a:ext>
                </a:extLst>
              </p:cNvPr>
              <p:cNvSpPr txBox="1"/>
              <p:nvPr/>
            </p:nvSpPr>
            <p:spPr>
              <a:xfrm>
                <a:off x="5256319" y="3161632"/>
                <a:ext cx="4405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fr-FR" sz="2400" dirty="0">
                  <a:solidFill>
                    <a:schemeClr val="tx2"/>
                  </a:solidFill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4913969-1E8E-432B-950B-C39AC77BC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319" y="3161632"/>
                <a:ext cx="44056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6E1F3B1-F023-482B-9152-453CE8C8259E}"/>
              </a:ext>
            </a:extLst>
          </p:cNvPr>
          <p:cNvCxnSpPr>
            <a:cxnSpLocks/>
          </p:cNvCxnSpPr>
          <p:nvPr/>
        </p:nvCxnSpPr>
        <p:spPr>
          <a:xfrm flipV="1">
            <a:off x="5492864" y="2055057"/>
            <a:ext cx="252000" cy="360000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3A809019-EFD5-41EB-8267-93FBF66AB188}"/>
              </a:ext>
            </a:extLst>
          </p:cNvPr>
          <p:cNvCxnSpPr>
            <a:cxnSpLocks/>
          </p:cNvCxnSpPr>
          <p:nvPr/>
        </p:nvCxnSpPr>
        <p:spPr>
          <a:xfrm flipH="1" flipV="1">
            <a:off x="5148093" y="2159834"/>
            <a:ext cx="360000" cy="252000"/>
          </a:xfrm>
          <a:prstGeom prst="straightConnector1">
            <a:avLst/>
          </a:prstGeom>
          <a:ln w="38100">
            <a:solidFill>
              <a:srgbClr val="3A88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8FCF36B-0E34-4AE5-9490-C1928070850B}"/>
                  </a:ext>
                </a:extLst>
              </p:cNvPr>
              <p:cNvSpPr txBox="1"/>
              <p:nvPr/>
            </p:nvSpPr>
            <p:spPr>
              <a:xfrm>
                <a:off x="4830544" y="2149670"/>
                <a:ext cx="5773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3A888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0" smtClean="0">
                              <a:solidFill>
                                <a:srgbClr val="3A8886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rgbClr val="3A8886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</m:oMath>
                  </m:oMathPara>
                </a14:m>
                <a:endParaRPr lang="fr-FR" sz="2400" dirty="0">
                  <a:solidFill>
                    <a:srgbClr val="3A8886"/>
                  </a:solidFill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8FCF36B-0E34-4AE5-9490-C19280708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544" y="2149670"/>
                <a:ext cx="577338" cy="461665"/>
              </a:xfrm>
              <a:prstGeom prst="rect">
                <a:avLst/>
              </a:prstGeom>
              <a:blipFill>
                <a:blip r:embed="rId5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ZoneTexte 131">
                <a:extLst>
                  <a:ext uri="{FF2B5EF4-FFF2-40B4-BE49-F238E27FC236}">
                    <a16:creationId xmlns:a16="http://schemas.microsoft.com/office/drawing/2014/main" id="{CB5B523C-693F-477E-B495-F9D93A59DE7A}"/>
                  </a:ext>
                </a:extLst>
              </p:cNvPr>
              <p:cNvSpPr txBox="1"/>
              <p:nvPr/>
            </p:nvSpPr>
            <p:spPr>
              <a:xfrm>
                <a:off x="5695010" y="1824657"/>
                <a:ext cx="5452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0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fr-FR" sz="2400" dirty="0">
                  <a:solidFill>
                    <a:srgbClr val="008000"/>
                  </a:solidFill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132" name="ZoneTexte 131">
                <a:extLst>
                  <a:ext uri="{FF2B5EF4-FFF2-40B4-BE49-F238E27FC236}">
                    <a16:creationId xmlns:a16="http://schemas.microsoft.com/office/drawing/2014/main" id="{CB5B523C-693F-477E-B495-F9D93A59D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010" y="1824657"/>
                <a:ext cx="54527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ZoneTexte 132">
                <a:extLst>
                  <a:ext uri="{FF2B5EF4-FFF2-40B4-BE49-F238E27FC236}">
                    <a16:creationId xmlns:a16="http://schemas.microsoft.com/office/drawing/2014/main" id="{E99B05AC-CE63-4E1D-A510-22533B5D7608}"/>
                  </a:ext>
                </a:extLst>
              </p:cNvPr>
              <p:cNvSpPr txBox="1"/>
              <p:nvPr/>
            </p:nvSpPr>
            <p:spPr>
              <a:xfrm>
                <a:off x="7279484" y="1468820"/>
                <a:ext cx="5773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3A888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0" smtClean="0">
                              <a:solidFill>
                                <a:srgbClr val="3A8886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rgbClr val="3A8886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</m:oMath>
                  </m:oMathPara>
                </a14:m>
                <a:endParaRPr lang="fr-FR" sz="2400" dirty="0">
                  <a:solidFill>
                    <a:srgbClr val="3A8886"/>
                  </a:solidFill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133" name="ZoneTexte 132">
                <a:extLst>
                  <a:ext uri="{FF2B5EF4-FFF2-40B4-BE49-F238E27FC236}">
                    <a16:creationId xmlns:a16="http://schemas.microsoft.com/office/drawing/2014/main" id="{E99B05AC-CE63-4E1D-A510-22533B5D7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484" y="1468820"/>
                <a:ext cx="577338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F873CB19-C43D-45B1-8FAF-A836EE5F29BA}"/>
              </a:ext>
            </a:extLst>
          </p:cNvPr>
          <p:cNvSpPr txBox="1"/>
          <p:nvPr/>
        </p:nvSpPr>
        <p:spPr>
          <a:xfrm>
            <a:off x="7733814" y="1540718"/>
            <a:ext cx="1273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: Tangentiel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ZoneTexte 133">
                <a:extLst>
                  <a:ext uri="{FF2B5EF4-FFF2-40B4-BE49-F238E27FC236}">
                    <a16:creationId xmlns:a16="http://schemas.microsoft.com/office/drawing/2014/main" id="{983AAF45-CB84-486E-A970-837134B8CF77}"/>
                  </a:ext>
                </a:extLst>
              </p:cNvPr>
              <p:cNvSpPr txBox="1"/>
              <p:nvPr/>
            </p:nvSpPr>
            <p:spPr>
              <a:xfrm>
                <a:off x="7303011" y="995144"/>
                <a:ext cx="5452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0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fr-FR" sz="2400" dirty="0">
                  <a:solidFill>
                    <a:srgbClr val="008000"/>
                  </a:solidFill>
                  <a:latin typeface="Brandon Text Regular" panose="020B0503020203060203" pitchFamily="34" charset="0"/>
                </a:endParaRPr>
              </a:p>
            </p:txBody>
          </p:sp>
        </mc:Choice>
        <mc:Fallback xmlns="">
          <p:sp>
            <p:nvSpPr>
              <p:cNvPr id="134" name="ZoneTexte 133">
                <a:extLst>
                  <a:ext uri="{FF2B5EF4-FFF2-40B4-BE49-F238E27FC236}">
                    <a16:creationId xmlns:a16="http://schemas.microsoft.com/office/drawing/2014/main" id="{983AAF45-CB84-486E-A970-837134B8C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3011" y="995144"/>
                <a:ext cx="54527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ZoneTexte 134">
            <a:extLst>
              <a:ext uri="{FF2B5EF4-FFF2-40B4-BE49-F238E27FC236}">
                <a16:creationId xmlns:a16="http://schemas.microsoft.com/office/drawing/2014/main" id="{65952FA4-6AD9-4887-932A-7436E0B6B040}"/>
              </a:ext>
            </a:extLst>
          </p:cNvPr>
          <p:cNvSpPr txBox="1"/>
          <p:nvPr/>
        </p:nvSpPr>
        <p:spPr>
          <a:xfrm>
            <a:off x="7720454" y="1069732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: Radial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852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ADC459-32E4-4BC7-B3C5-CA5C12AE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E6E11FD-8910-4AF5-8844-414116B1BE0A}"/>
              </a:ext>
            </a:extLst>
          </p:cNvPr>
          <p:cNvSpPr txBox="1"/>
          <p:nvPr/>
        </p:nvSpPr>
        <p:spPr>
          <a:xfrm>
            <a:off x="396240" y="1008380"/>
            <a:ext cx="81838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andon Text Regular" panose="020B0503020203060203" pitchFamily="34" charset="0"/>
              </a:rPr>
              <a:t>Analyse d’une machine synchrone à aimants permanents avec 12 encoches et 10 pôles: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randon Text Regular" panose="020B0503020203060203" pitchFamily="34" charset="0"/>
              </a:rPr>
              <a:t>Machine compacte à forte densité: envisagée pour application automobile.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randon Text Regular" panose="020B0503020203060203" pitchFamily="34" charset="0"/>
              </a:rPr>
              <a:t>Bobinage concentré: moins de pertes mais contenu spectral + riche.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randon Text Regular" panose="020B050302020306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randon Text Regular" panose="020B0503020203060203" pitchFamily="34" charset="0"/>
              </a:rPr>
              <a:t>L’interaction fondamentale encoches / pôles excite facilement les principaux modes structuraux d’ovalisation.</a:t>
            </a:r>
          </a:p>
        </p:txBody>
      </p:sp>
      <p:pic>
        <p:nvPicPr>
          <p:cNvPr id="134" name="FRF_rad_2">
            <a:hlinkClick r:id="" action="ppaction://media"/>
            <a:extLst>
              <a:ext uri="{FF2B5EF4-FFF2-40B4-BE49-F238E27FC236}">
                <a16:creationId xmlns:a16="http://schemas.microsoft.com/office/drawing/2014/main" id="{4564FB61-8F78-4637-952A-AE3E300774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606491"/>
            <a:ext cx="4160519" cy="27629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8E3977-2721-41ED-83D6-4A1516AC43D6}"/>
              </a:ext>
            </a:extLst>
          </p:cNvPr>
          <p:cNvSpPr/>
          <p:nvPr/>
        </p:nvSpPr>
        <p:spPr>
          <a:xfrm>
            <a:off x="4296792" y="3497802"/>
            <a:ext cx="896645" cy="297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80AB5-96D9-4030-8091-D93FF61811FB}"/>
              </a:ext>
            </a:extLst>
          </p:cNvPr>
          <p:cNvSpPr/>
          <p:nvPr/>
        </p:nvSpPr>
        <p:spPr>
          <a:xfrm>
            <a:off x="6941153" y="3593703"/>
            <a:ext cx="1638966" cy="175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A86F20-516D-471C-9474-D944243DEB54}"/>
              </a:ext>
            </a:extLst>
          </p:cNvPr>
          <p:cNvSpPr/>
          <p:nvPr/>
        </p:nvSpPr>
        <p:spPr>
          <a:xfrm>
            <a:off x="822367" y="6295554"/>
            <a:ext cx="3474425" cy="284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757C5E-8E70-47F3-B8B4-C0126434A7D1}"/>
              </a:ext>
            </a:extLst>
          </p:cNvPr>
          <p:cNvSpPr/>
          <p:nvPr/>
        </p:nvSpPr>
        <p:spPr>
          <a:xfrm>
            <a:off x="669476" y="6397919"/>
            <a:ext cx="3569110" cy="284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mode_20_729Hz">
            <a:hlinkClick r:id="" action="ppaction://media"/>
            <a:extLst>
              <a:ext uri="{FF2B5EF4-FFF2-40B4-BE49-F238E27FC236}">
                <a16:creationId xmlns:a16="http://schemas.microsoft.com/office/drawing/2014/main" id="{A8CC1338-A3CA-49E9-A0A2-2B6956529D6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8362" t="5146" r="5321" b="1225"/>
          <a:stretch/>
        </p:blipFill>
        <p:spPr>
          <a:xfrm>
            <a:off x="1065501" y="3861156"/>
            <a:ext cx="2777060" cy="2343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D1ED8D-A871-48FA-96A9-52D533577FA3}"/>
              </a:ext>
            </a:extLst>
          </p:cNvPr>
          <p:cNvSpPr/>
          <p:nvPr/>
        </p:nvSpPr>
        <p:spPr>
          <a:xfrm>
            <a:off x="942975" y="3839626"/>
            <a:ext cx="2899586" cy="140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0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ew_L2e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43225</TotalTime>
  <Words>3129</Words>
  <Application>Microsoft Office PowerPoint</Application>
  <PresentationFormat>Affichage à l'écran (4:3)</PresentationFormat>
  <Paragraphs>645</Paragraphs>
  <Slides>74</Slides>
  <Notes>37</Notes>
  <HiddenSlides>0</HiddenSlides>
  <MMClips>7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84" baseType="lpstr">
      <vt:lpstr>Brandon Text Regular</vt:lpstr>
      <vt:lpstr>Comic Sans MS</vt:lpstr>
      <vt:lpstr>Times New Roman</vt:lpstr>
      <vt:lpstr>Wingdings 3</vt:lpstr>
      <vt:lpstr>Arial</vt:lpstr>
      <vt:lpstr>DejaVu Sans</vt:lpstr>
      <vt:lpstr>Calibri</vt:lpstr>
      <vt:lpstr>Wingdings</vt:lpstr>
      <vt:lpstr>Cambria Math</vt:lpstr>
      <vt:lpstr>new_L2ep</vt:lpstr>
      <vt:lpstr>Présentation PowerPoint</vt:lpstr>
      <vt:lpstr>Présentation PowerPoint</vt:lpstr>
      <vt:lpstr>Contexte</vt:lpstr>
      <vt:lpstr>Contexte</vt:lpstr>
      <vt:lpstr>Contexte</vt:lpstr>
      <vt:lpstr>Contexte</vt:lpstr>
      <vt:lpstr>Contexte</vt:lpstr>
      <vt:lpstr>Contexte</vt:lpstr>
      <vt:lpstr>Contexte</vt:lpstr>
      <vt:lpstr>Objectifs</vt:lpstr>
      <vt:lpstr>Plan</vt:lpstr>
      <vt:lpstr>Modélisation Electromagnétique</vt:lpstr>
      <vt:lpstr>Modélisation Electromagnétique</vt:lpstr>
      <vt:lpstr>Modélisation Electromagnétique</vt:lpstr>
      <vt:lpstr>Modélisation Electromagnétique</vt:lpstr>
      <vt:lpstr>Modélisation Electromagnétique</vt:lpstr>
      <vt:lpstr>Types de Forces Magnétiques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Forces Surfaciques dans l’entrefer</vt:lpstr>
      <vt:lpstr>Forces surfaciques dans l’entrefer</vt:lpstr>
      <vt:lpstr>Présentation PowerPoint</vt:lpstr>
      <vt:lpstr>Présentation PowerPoint</vt:lpstr>
      <vt:lpstr>Présentation PowerPoint</vt:lpstr>
      <vt:lpstr>Synthèse</vt:lpstr>
      <vt:lpstr>Plan</vt:lpstr>
      <vt:lpstr>Analyse analytique de la FSE</vt:lpstr>
      <vt:lpstr>Analyse analytique de la FSE</vt:lpstr>
      <vt:lpstr>Analyse analytique de la FSE</vt:lpstr>
      <vt:lpstr>Analyse analytique de la FSE</vt:lpstr>
      <vt:lpstr>Analyse analytique de la FSE</vt:lpstr>
      <vt:lpstr>Analyse analytique de la FSE</vt:lpstr>
      <vt:lpstr>Analyse analytique de la FSE</vt:lpstr>
      <vt:lpstr>Synthèse</vt:lpstr>
      <vt:lpstr>Plan</vt:lpstr>
      <vt:lpstr>Etat de l’Art Intermédiaire </vt:lpstr>
      <vt:lpstr>Etat de l’Art Intermédiaire </vt:lpstr>
      <vt:lpstr>Etat de l’Art Intermédiaire </vt:lpstr>
      <vt:lpstr>Forces intégrées par dent</vt:lpstr>
      <vt:lpstr>Forces intégrées par dent</vt:lpstr>
      <vt:lpstr>Forces intégrées par dent</vt:lpstr>
      <vt:lpstr>Forces intégrées par dent</vt:lpstr>
      <vt:lpstr>Forces intégrées par dent</vt:lpstr>
      <vt:lpstr>Forces intégrées par dent</vt:lpstr>
      <vt:lpstr>Projection des Forces Distribuées</vt:lpstr>
      <vt:lpstr>Projection des Forces Distribuées</vt:lpstr>
      <vt:lpstr>Projection des Forces Distribuées</vt:lpstr>
      <vt:lpstr>Projection des Forces Distribuées</vt:lpstr>
      <vt:lpstr>Mesure des Fonctions de Transfert</vt:lpstr>
      <vt:lpstr>Conclusion</vt:lpstr>
      <vt:lpstr>Perspectives</vt:lpstr>
      <vt:lpstr>Des questions ? </vt:lpstr>
      <vt:lpstr>Annexe: Justification Force Dentaire</vt:lpstr>
      <vt:lpstr>Annexe: Justification Force Dentaire</vt:lpstr>
      <vt:lpstr>Annexe: FRF Dentaires 1/2</vt:lpstr>
      <vt:lpstr>Annexe: FRF Dentaires 2/2</vt:lpstr>
      <vt:lpstr>Annexe: Réciprocité</vt:lpstr>
      <vt:lpstr>Présentation PowerPoint</vt:lpstr>
      <vt:lpstr>Annexe: Cas Analytique</vt:lpstr>
      <vt:lpstr>Annexe: Analyse analytique de la FSE</vt:lpstr>
      <vt:lpstr>Annexe: Erreur numérique </vt:lpstr>
      <vt:lpstr>Annexe: Analyse analytique de la FSE</vt:lpstr>
      <vt:lpstr>Annexe: Analyse analytique de la FSE</vt:lpstr>
      <vt:lpstr>Annexe : Modèles de calculs des Forces</vt:lpstr>
      <vt:lpstr>Annexe: FSE Equivalente avec le PTV</vt:lpstr>
      <vt:lpstr>Annexe: Forces intégrées par dent</vt:lpstr>
      <vt:lpstr>Annexe: Précision de la Projection</vt:lpstr>
      <vt:lpstr>Annexe: Précision de la Projection</vt:lpstr>
      <vt:lpstr>Annexe: Analyse analytique de la FSE</vt:lpstr>
      <vt:lpstr>Annexe: Analyse analytique de la FSE</vt:lpstr>
    </vt:vector>
  </TitlesOfParts>
  <Company>L2EP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yvonnick</dc:creator>
  <cp:lastModifiedBy>Raphaël Pile</cp:lastModifiedBy>
  <cp:revision>500</cp:revision>
  <dcterms:created xsi:type="dcterms:W3CDTF">2014-06-30T06:59:21Z</dcterms:created>
  <dcterms:modified xsi:type="dcterms:W3CDTF">2021-01-20T12:24:46Z</dcterms:modified>
</cp:coreProperties>
</file>